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35"/>
  </p:handoutMasterIdLst>
  <p:sldIdLst>
    <p:sldId id="268" r:id="rId3"/>
    <p:sldId id="277" r:id="rId5"/>
    <p:sldId id="271" r:id="rId6"/>
    <p:sldId id="282" r:id="rId7"/>
    <p:sldId id="269" r:id="rId8"/>
    <p:sldId id="278" r:id="rId9"/>
    <p:sldId id="279" r:id="rId10"/>
    <p:sldId id="280" r:id="rId11"/>
    <p:sldId id="281" r:id="rId12"/>
    <p:sldId id="283" r:id="rId13"/>
    <p:sldId id="284" r:id="rId14"/>
    <p:sldId id="285" r:id="rId15"/>
    <p:sldId id="286" r:id="rId16"/>
    <p:sldId id="287" r:id="rId17"/>
    <p:sldId id="288" r:id="rId18"/>
    <p:sldId id="289" r:id="rId19"/>
    <p:sldId id="300" r:id="rId20"/>
    <p:sldId id="301" r:id="rId21"/>
    <p:sldId id="291" r:id="rId22"/>
    <p:sldId id="290" r:id="rId23"/>
    <p:sldId id="292" r:id="rId24"/>
    <p:sldId id="293" r:id="rId25"/>
    <p:sldId id="294" r:id="rId26"/>
    <p:sldId id="295" r:id="rId27"/>
    <p:sldId id="299" r:id="rId28"/>
    <p:sldId id="296" r:id="rId29"/>
    <p:sldId id="297" r:id="rId30"/>
    <p:sldId id="298" r:id="rId31"/>
    <p:sldId id="302" r:id="rId32"/>
    <p:sldId id="275" r:id="rId33"/>
    <p:sldId id="257" r:id="rId34"/>
  </p:sldIdLst>
  <p:sldSz cx="12192000" cy="6858000"/>
  <p:notesSz cx="6858000" cy="9144000"/>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ita Karamanaki" initials="M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B1C69-6EDB-4FF4-983F-18BD219EF322}"/>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2" autoAdjust="0"/>
  </p:normalViewPr>
  <p:slideViewPr>
    <p:cSldViewPr snapToGrid="0">
      <p:cViewPr varScale="1">
        <p:scale>
          <a:sx n="113" d="100"/>
          <a:sy n="113" d="100"/>
        </p:scale>
        <p:origin x="456" y="114"/>
      </p:cViewPr>
      <p:guideLst/>
    </p:cSldViewPr>
  </p:slideViewPr>
  <p:notesTextViewPr>
    <p:cViewPr>
      <p:scale>
        <a:sx n="1" d="1"/>
        <a:sy n="1" d="1"/>
      </p:scale>
      <p:origin x="0" y="0"/>
    </p:cViewPr>
  </p:notesTextViewPr>
  <p:notesViewPr>
    <p:cSldViewPr snapToGrid="0">
      <p:cViewPr varScale="1">
        <p:scale>
          <a:sx n="93" d="100"/>
          <a:sy n="93" d="100"/>
        </p:scale>
        <p:origin x="2958"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8F3F069-629E-4DC8-99B7-3F4B19CA49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F9C024C1-7752-4B63-A5F4-D08B3AB514B1}">
      <dgm:prSet phldrT="[Κείμενο]"/>
      <dgm:spPr/>
      <dgm:t>
        <a:bodyPr/>
        <a:lstStyle/>
        <a:p>
          <a:r>
            <a:rPr lang="el-GR" dirty="0"/>
            <a:t>ΣΩΜΑΤΙΚΗ</a:t>
          </a:r>
        </a:p>
      </dgm:t>
    </dgm:pt>
    <dgm:pt modelId="{B5B25BFF-7E9F-4B31-966F-84FE5DED3F40}" cxnId="{E0BF5015-11B4-4E5F-9C0A-544C58AA9D4B}" type="parTrans">
      <dgm:prSet/>
      <dgm:spPr/>
      <dgm:t>
        <a:bodyPr/>
        <a:lstStyle/>
        <a:p>
          <a:endParaRPr lang="el-GR"/>
        </a:p>
      </dgm:t>
    </dgm:pt>
    <dgm:pt modelId="{3830BFAE-5B00-4E9F-927E-EC8B6C3CC852}" cxnId="{E0BF5015-11B4-4E5F-9C0A-544C58AA9D4B}" type="sibTrans">
      <dgm:prSet/>
      <dgm:spPr/>
      <dgm:t>
        <a:bodyPr/>
        <a:lstStyle/>
        <a:p>
          <a:endParaRPr lang="el-GR"/>
        </a:p>
      </dgm:t>
    </dgm:pt>
    <dgm:pt modelId="{CA5107D4-812F-45DD-B671-3913932D72E9}">
      <dgm:prSet phldrT="[Κείμενο]"/>
      <dgm:spPr/>
      <dgm:t>
        <a:bodyPr/>
        <a:lstStyle/>
        <a:p>
          <a:r>
            <a:rPr lang="el-GR" dirty="0"/>
            <a:t>ΨΥΧΟΛΟΓΙΚΗ</a:t>
          </a:r>
        </a:p>
      </dgm:t>
    </dgm:pt>
    <dgm:pt modelId="{41846EBD-C943-4B3C-83CD-94D389452AF7}" cxnId="{14E30309-41BC-410A-AF9E-8BC9C77FBE8F}" type="parTrans">
      <dgm:prSet/>
      <dgm:spPr/>
      <dgm:t>
        <a:bodyPr/>
        <a:lstStyle/>
        <a:p>
          <a:endParaRPr lang="el-GR"/>
        </a:p>
      </dgm:t>
    </dgm:pt>
    <dgm:pt modelId="{943F26DC-28C0-452F-A37E-C25A590B588B}" cxnId="{14E30309-41BC-410A-AF9E-8BC9C77FBE8F}" type="sibTrans">
      <dgm:prSet/>
      <dgm:spPr/>
      <dgm:t>
        <a:bodyPr/>
        <a:lstStyle/>
        <a:p>
          <a:endParaRPr lang="el-GR"/>
        </a:p>
      </dgm:t>
    </dgm:pt>
    <dgm:pt modelId="{F4BE6B7A-36D7-4BDF-AFE5-C01FC3B79AAD}">
      <dgm:prSet phldrT="[Κείμενο]"/>
      <dgm:spPr/>
      <dgm:t>
        <a:bodyPr/>
        <a:lstStyle/>
        <a:p>
          <a:r>
            <a:rPr lang="el-GR" dirty="0"/>
            <a:t>ΚΟΙΝΩΝΙΚΗ</a:t>
          </a:r>
        </a:p>
      </dgm:t>
    </dgm:pt>
    <dgm:pt modelId="{4BECBD08-3855-4B96-A152-B588594F0402}" cxnId="{BE57AC26-7BB6-4353-AACE-17721C618F57}" type="parTrans">
      <dgm:prSet/>
      <dgm:spPr/>
      <dgm:t>
        <a:bodyPr/>
        <a:lstStyle/>
        <a:p>
          <a:endParaRPr lang="el-GR"/>
        </a:p>
      </dgm:t>
    </dgm:pt>
    <dgm:pt modelId="{B65F0FA5-7F1C-4AB0-94F3-56BA537986DB}" cxnId="{BE57AC26-7BB6-4353-AACE-17721C618F57}" type="sibTrans">
      <dgm:prSet/>
      <dgm:spPr/>
      <dgm:t>
        <a:bodyPr/>
        <a:lstStyle/>
        <a:p>
          <a:endParaRPr lang="el-GR"/>
        </a:p>
      </dgm:t>
    </dgm:pt>
    <dgm:pt modelId="{15FD8546-C029-4FD5-8D50-206C90740681}">
      <dgm:prSet phldrT="[Κείμενο]"/>
      <dgm:spPr/>
      <dgm:t>
        <a:bodyPr/>
        <a:lstStyle/>
        <a:p>
          <a:r>
            <a:rPr lang="el-GR" dirty="0"/>
            <a:t>ΕΚΒΙΑΣΤΙΚΗ</a:t>
          </a:r>
        </a:p>
      </dgm:t>
    </dgm:pt>
    <dgm:pt modelId="{E1233782-2FB5-4751-9715-1F3755238522}" cxnId="{4BD84A5F-AE18-44E5-ADCC-18BDB0B77A5E}" type="parTrans">
      <dgm:prSet/>
      <dgm:spPr/>
      <dgm:t>
        <a:bodyPr/>
        <a:lstStyle/>
        <a:p>
          <a:endParaRPr lang="el-GR"/>
        </a:p>
      </dgm:t>
    </dgm:pt>
    <dgm:pt modelId="{362ECFD3-197C-4936-9333-0E38FABD4135}" cxnId="{4BD84A5F-AE18-44E5-ADCC-18BDB0B77A5E}" type="sibTrans">
      <dgm:prSet/>
      <dgm:spPr/>
      <dgm:t>
        <a:bodyPr/>
        <a:lstStyle/>
        <a:p>
          <a:endParaRPr lang="el-GR"/>
        </a:p>
      </dgm:t>
    </dgm:pt>
    <dgm:pt modelId="{370B06C2-504F-40CE-A36A-C773D057D70B}">
      <dgm:prSet phldrT="[Κείμενο]"/>
      <dgm:spPr/>
      <dgm:t>
        <a:bodyPr/>
        <a:lstStyle/>
        <a:p>
          <a:r>
            <a:rPr lang="el-GR" dirty="0"/>
            <a:t>ΡΑΤΣΙΣΤΙΚΗ</a:t>
          </a:r>
        </a:p>
      </dgm:t>
    </dgm:pt>
    <dgm:pt modelId="{B83132D3-68AB-43DB-94A7-2958B00129E1}" cxnId="{C69B8341-A32A-4A2A-9539-3D608EEE386F}" type="parTrans">
      <dgm:prSet/>
      <dgm:spPr/>
      <dgm:t>
        <a:bodyPr/>
        <a:lstStyle/>
        <a:p>
          <a:endParaRPr lang="el-GR"/>
        </a:p>
      </dgm:t>
    </dgm:pt>
    <dgm:pt modelId="{46FE6217-C562-492E-A580-1CF1C8FC705E}" cxnId="{C69B8341-A32A-4A2A-9539-3D608EEE386F}" type="sibTrans">
      <dgm:prSet/>
      <dgm:spPr/>
      <dgm:t>
        <a:bodyPr/>
        <a:lstStyle/>
        <a:p>
          <a:endParaRPr lang="el-GR"/>
        </a:p>
      </dgm:t>
    </dgm:pt>
    <dgm:pt modelId="{F49B4A8B-2D92-4CB4-9BAC-331687D8D261}">
      <dgm:prSet phldrT="[Κείμενο]"/>
      <dgm:spPr/>
      <dgm:t>
        <a:bodyPr/>
        <a:lstStyle/>
        <a:p>
          <a:r>
            <a:rPr lang="el-GR" dirty="0"/>
            <a:t>ΣΕΞΟΥΑΛΙΚΗ</a:t>
          </a:r>
        </a:p>
      </dgm:t>
    </dgm:pt>
    <dgm:pt modelId="{E37A30CD-2BC2-4E55-8CF1-882D609C1150}" cxnId="{489C5062-DF9C-4405-BD1E-95C450983AFB}" type="parTrans">
      <dgm:prSet/>
      <dgm:spPr/>
      <dgm:t>
        <a:bodyPr/>
        <a:lstStyle/>
        <a:p>
          <a:endParaRPr lang="el-GR"/>
        </a:p>
      </dgm:t>
    </dgm:pt>
    <dgm:pt modelId="{5CD4EFC5-1A54-403E-8488-C493F21B77CD}" cxnId="{489C5062-DF9C-4405-BD1E-95C450983AFB}" type="sibTrans">
      <dgm:prSet/>
      <dgm:spPr/>
      <dgm:t>
        <a:bodyPr/>
        <a:lstStyle/>
        <a:p>
          <a:endParaRPr lang="el-GR"/>
        </a:p>
      </dgm:t>
    </dgm:pt>
    <dgm:pt modelId="{18654A26-2C7F-443C-A7A4-7FFD0CD20435}">
      <dgm:prSet phldrT="[Κείμενο]"/>
      <dgm:spPr/>
      <dgm:t>
        <a:bodyPr/>
        <a:lstStyle/>
        <a:p>
          <a:r>
            <a:rPr lang="el-GR" dirty="0"/>
            <a:t>ΟΜΟΦΟΒΙΚΗ</a:t>
          </a:r>
        </a:p>
      </dgm:t>
    </dgm:pt>
    <dgm:pt modelId="{EA1FA8EE-E94F-4D14-BF1A-74BBA17FE869}" cxnId="{4776547D-6795-418B-B578-C323EABD5F6A}" type="parTrans">
      <dgm:prSet/>
      <dgm:spPr/>
      <dgm:t>
        <a:bodyPr/>
        <a:lstStyle/>
        <a:p>
          <a:endParaRPr lang="el-GR"/>
        </a:p>
      </dgm:t>
    </dgm:pt>
    <dgm:pt modelId="{65CC1392-C03C-4454-93FA-38B0087AEC5F}" cxnId="{4776547D-6795-418B-B578-C323EABD5F6A}" type="sibTrans">
      <dgm:prSet/>
      <dgm:spPr/>
      <dgm:t>
        <a:bodyPr/>
        <a:lstStyle/>
        <a:p>
          <a:endParaRPr lang="el-GR"/>
        </a:p>
      </dgm:t>
    </dgm:pt>
    <dgm:pt modelId="{2B018161-1FBF-4F2C-9BB3-A20FF16CD511}">
      <dgm:prSet phldrT="[Κείμενο]"/>
      <dgm:spPr/>
      <dgm:t>
        <a:bodyPr/>
        <a:lstStyle/>
        <a:p>
          <a:r>
            <a:rPr lang="el-GR" dirty="0"/>
            <a:t>ΔΙΑΔΙΚΤΥΑΚΗ</a:t>
          </a:r>
        </a:p>
      </dgm:t>
    </dgm:pt>
    <dgm:pt modelId="{6A75B3E9-B4B6-40BB-850E-8F943D93CE12}" cxnId="{5FAA5127-AD9E-4B05-AB74-E1215E760916}" type="parTrans">
      <dgm:prSet/>
      <dgm:spPr/>
      <dgm:t>
        <a:bodyPr/>
        <a:lstStyle/>
        <a:p>
          <a:endParaRPr lang="el-GR"/>
        </a:p>
      </dgm:t>
    </dgm:pt>
    <dgm:pt modelId="{E77AEEB3-83C2-400A-8B3E-AC0E7F4266AC}" cxnId="{5FAA5127-AD9E-4B05-AB74-E1215E760916}" type="sibTrans">
      <dgm:prSet/>
      <dgm:spPr/>
      <dgm:t>
        <a:bodyPr/>
        <a:lstStyle/>
        <a:p>
          <a:endParaRPr lang="el-GR"/>
        </a:p>
      </dgm:t>
    </dgm:pt>
    <dgm:pt modelId="{0015FFDC-21EB-48D6-B464-AA5C99702A10}" type="pres">
      <dgm:prSet presAssocID="{78F3F069-629E-4DC8-99B7-3F4B19CA490E}" presName="diagram" presStyleCnt="0">
        <dgm:presLayoutVars>
          <dgm:dir/>
          <dgm:resizeHandles val="exact"/>
        </dgm:presLayoutVars>
      </dgm:prSet>
      <dgm:spPr/>
    </dgm:pt>
    <dgm:pt modelId="{CD850D14-B65A-4764-8365-8593FD75D5ED}" type="pres">
      <dgm:prSet presAssocID="{F9C024C1-7752-4B63-A5F4-D08B3AB514B1}" presName="node" presStyleLbl="node1" presStyleIdx="0" presStyleCnt="8">
        <dgm:presLayoutVars>
          <dgm:bulletEnabled val="1"/>
        </dgm:presLayoutVars>
      </dgm:prSet>
      <dgm:spPr/>
    </dgm:pt>
    <dgm:pt modelId="{BDEE095C-26DE-4C03-B0DE-479624B28EE7}" type="pres">
      <dgm:prSet presAssocID="{3830BFAE-5B00-4E9F-927E-EC8B6C3CC852}" presName="sibTrans" presStyleCnt="0"/>
      <dgm:spPr/>
    </dgm:pt>
    <dgm:pt modelId="{C0136CBC-1C58-45EA-9A71-186DE8C756F2}" type="pres">
      <dgm:prSet presAssocID="{CA5107D4-812F-45DD-B671-3913932D72E9}" presName="node" presStyleLbl="node1" presStyleIdx="1" presStyleCnt="8">
        <dgm:presLayoutVars>
          <dgm:bulletEnabled val="1"/>
        </dgm:presLayoutVars>
      </dgm:prSet>
      <dgm:spPr/>
    </dgm:pt>
    <dgm:pt modelId="{66945115-7743-4D29-ADC2-DCFC5152DF10}" type="pres">
      <dgm:prSet presAssocID="{943F26DC-28C0-452F-A37E-C25A590B588B}" presName="sibTrans" presStyleCnt="0"/>
      <dgm:spPr/>
    </dgm:pt>
    <dgm:pt modelId="{3C5ABB8C-097F-4587-BC72-668E8AE72322}" type="pres">
      <dgm:prSet presAssocID="{F4BE6B7A-36D7-4BDF-AFE5-C01FC3B79AAD}" presName="node" presStyleLbl="node1" presStyleIdx="2" presStyleCnt="8">
        <dgm:presLayoutVars>
          <dgm:bulletEnabled val="1"/>
        </dgm:presLayoutVars>
      </dgm:prSet>
      <dgm:spPr/>
    </dgm:pt>
    <dgm:pt modelId="{B1A1E3FE-B204-4737-87F6-927DB846B875}" type="pres">
      <dgm:prSet presAssocID="{B65F0FA5-7F1C-4AB0-94F3-56BA537986DB}" presName="sibTrans" presStyleCnt="0"/>
      <dgm:spPr/>
    </dgm:pt>
    <dgm:pt modelId="{3195B882-7B76-4E3C-86BB-ACC838734652}" type="pres">
      <dgm:prSet presAssocID="{15FD8546-C029-4FD5-8D50-206C90740681}" presName="node" presStyleLbl="node1" presStyleIdx="3" presStyleCnt="8">
        <dgm:presLayoutVars>
          <dgm:bulletEnabled val="1"/>
        </dgm:presLayoutVars>
      </dgm:prSet>
      <dgm:spPr/>
    </dgm:pt>
    <dgm:pt modelId="{9AFF2B27-DC2B-4904-9826-C133055D3292}" type="pres">
      <dgm:prSet presAssocID="{362ECFD3-197C-4936-9333-0E38FABD4135}" presName="sibTrans" presStyleCnt="0"/>
      <dgm:spPr/>
    </dgm:pt>
    <dgm:pt modelId="{B42A8920-F22C-48A6-9EED-224B1FB36D4A}" type="pres">
      <dgm:prSet presAssocID="{370B06C2-504F-40CE-A36A-C773D057D70B}" presName="node" presStyleLbl="node1" presStyleIdx="4" presStyleCnt="8">
        <dgm:presLayoutVars>
          <dgm:bulletEnabled val="1"/>
        </dgm:presLayoutVars>
      </dgm:prSet>
      <dgm:spPr/>
    </dgm:pt>
    <dgm:pt modelId="{EA0B5021-874F-449F-AFCD-EB730F3610CE}" type="pres">
      <dgm:prSet presAssocID="{46FE6217-C562-492E-A580-1CF1C8FC705E}" presName="sibTrans" presStyleCnt="0"/>
      <dgm:spPr/>
    </dgm:pt>
    <dgm:pt modelId="{1786E9FC-EE6E-4D71-A524-CA23D290FE09}" type="pres">
      <dgm:prSet presAssocID="{F49B4A8B-2D92-4CB4-9BAC-331687D8D261}" presName="node" presStyleLbl="node1" presStyleIdx="5" presStyleCnt="8">
        <dgm:presLayoutVars>
          <dgm:bulletEnabled val="1"/>
        </dgm:presLayoutVars>
      </dgm:prSet>
      <dgm:spPr/>
    </dgm:pt>
    <dgm:pt modelId="{A2084C3D-9322-4DDB-8EB6-9B2B3D9E3355}" type="pres">
      <dgm:prSet presAssocID="{5CD4EFC5-1A54-403E-8488-C493F21B77CD}" presName="sibTrans" presStyleCnt="0"/>
      <dgm:spPr/>
    </dgm:pt>
    <dgm:pt modelId="{A519B4BE-8914-4F08-BB26-A2D7F8BBB0D3}" type="pres">
      <dgm:prSet presAssocID="{18654A26-2C7F-443C-A7A4-7FFD0CD20435}" presName="node" presStyleLbl="node1" presStyleIdx="6" presStyleCnt="8">
        <dgm:presLayoutVars>
          <dgm:bulletEnabled val="1"/>
        </dgm:presLayoutVars>
      </dgm:prSet>
      <dgm:spPr/>
    </dgm:pt>
    <dgm:pt modelId="{FB407BB6-5416-44D4-9989-BAE6BBAD59EB}" type="pres">
      <dgm:prSet presAssocID="{65CC1392-C03C-4454-93FA-38B0087AEC5F}" presName="sibTrans" presStyleCnt="0"/>
      <dgm:spPr/>
    </dgm:pt>
    <dgm:pt modelId="{BABE9093-B707-4356-ADAB-D51AADDAFAA5}" type="pres">
      <dgm:prSet presAssocID="{2B018161-1FBF-4F2C-9BB3-A20FF16CD511}" presName="node" presStyleLbl="node1" presStyleIdx="7" presStyleCnt="8">
        <dgm:presLayoutVars>
          <dgm:bulletEnabled val="1"/>
        </dgm:presLayoutVars>
      </dgm:prSet>
      <dgm:spPr/>
    </dgm:pt>
  </dgm:ptLst>
  <dgm:cxnLst>
    <dgm:cxn modelId="{D633F405-573E-4DB4-BFB1-AE1AD806CBBC}" type="presOf" srcId="{78F3F069-629E-4DC8-99B7-3F4B19CA490E}" destId="{0015FFDC-21EB-48D6-B464-AA5C99702A10}" srcOrd="0" destOrd="0" presId="urn:microsoft.com/office/officeart/2005/8/layout/default"/>
    <dgm:cxn modelId="{14E30309-41BC-410A-AF9E-8BC9C77FBE8F}" srcId="{78F3F069-629E-4DC8-99B7-3F4B19CA490E}" destId="{CA5107D4-812F-45DD-B671-3913932D72E9}" srcOrd="1" destOrd="0" parTransId="{41846EBD-C943-4B3C-83CD-94D389452AF7}" sibTransId="{943F26DC-28C0-452F-A37E-C25A590B588B}"/>
    <dgm:cxn modelId="{E0BF5015-11B4-4E5F-9C0A-544C58AA9D4B}" srcId="{78F3F069-629E-4DC8-99B7-3F4B19CA490E}" destId="{F9C024C1-7752-4B63-A5F4-D08B3AB514B1}" srcOrd="0" destOrd="0" parTransId="{B5B25BFF-7E9F-4B31-966F-84FE5DED3F40}" sibTransId="{3830BFAE-5B00-4E9F-927E-EC8B6C3CC852}"/>
    <dgm:cxn modelId="{32604F26-B99A-41B8-BFF3-047D3A373B87}" type="presOf" srcId="{F4BE6B7A-36D7-4BDF-AFE5-C01FC3B79AAD}" destId="{3C5ABB8C-097F-4587-BC72-668E8AE72322}" srcOrd="0" destOrd="0" presId="urn:microsoft.com/office/officeart/2005/8/layout/default"/>
    <dgm:cxn modelId="{BE57AC26-7BB6-4353-AACE-17721C618F57}" srcId="{78F3F069-629E-4DC8-99B7-3F4B19CA490E}" destId="{F4BE6B7A-36D7-4BDF-AFE5-C01FC3B79AAD}" srcOrd="2" destOrd="0" parTransId="{4BECBD08-3855-4B96-A152-B588594F0402}" sibTransId="{B65F0FA5-7F1C-4AB0-94F3-56BA537986DB}"/>
    <dgm:cxn modelId="{5FAA5127-AD9E-4B05-AB74-E1215E760916}" srcId="{78F3F069-629E-4DC8-99B7-3F4B19CA490E}" destId="{2B018161-1FBF-4F2C-9BB3-A20FF16CD511}" srcOrd="7" destOrd="0" parTransId="{6A75B3E9-B4B6-40BB-850E-8F943D93CE12}" sibTransId="{E77AEEB3-83C2-400A-8B3E-AC0E7F4266AC}"/>
    <dgm:cxn modelId="{0805C63B-CCDF-4E79-8EF1-2809413425FC}" type="presOf" srcId="{F9C024C1-7752-4B63-A5F4-D08B3AB514B1}" destId="{CD850D14-B65A-4764-8365-8593FD75D5ED}" srcOrd="0" destOrd="0" presId="urn:microsoft.com/office/officeart/2005/8/layout/default"/>
    <dgm:cxn modelId="{4BD84A5F-AE18-44E5-ADCC-18BDB0B77A5E}" srcId="{78F3F069-629E-4DC8-99B7-3F4B19CA490E}" destId="{15FD8546-C029-4FD5-8D50-206C90740681}" srcOrd="3" destOrd="0" parTransId="{E1233782-2FB5-4751-9715-1F3755238522}" sibTransId="{362ECFD3-197C-4936-9333-0E38FABD4135}"/>
    <dgm:cxn modelId="{C69B8341-A32A-4A2A-9539-3D608EEE386F}" srcId="{78F3F069-629E-4DC8-99B7-3F4B19CA490E}" destId="{370B06C2-504F-40CE-A36A-C773D057D70B}" srcOrd="4" destOrd="0" parTransId="{B83132D3-68AB-43DB-94A7-2958B00129E1}" sibTransId="{46FE6217-C562-492E-A580-1CF1C8FC705E}"/>
    <dgm:cxn modelId="{489C5062-DF9C-4405-BD1E-95C450983AFB}" srcId="{78F3F069-629E-4DC8-99B7-3F4B19CA490E}" destId="{F49B4A8B-2D92-4CB4-9BAC-331687D8D261}" srcOrd="5" destOrd="0" parTransId="{E37A30CD-2BC2-4E55-8CF1-882D609C1150}" sibTransId="{5CD4EFC5-1A54-403E-8488-C493F21B77CD}"/>
    <dgm:cxn modelId="{48EEFA63-5952-48F9-97C9-A53EF6F9ADB8}" type="presOf" srcId="{15FD8546-C029-4FD5-8D50-206C90740681}" destId="{3195B882-7B76-4E3C-86BB-ACC838734652}" srcOrd="0" destOrd="0" presId="urn:microsoft.com/office/officeart/2005/8/layout/default"/>
    <dgm:cxn modelId="{EE4F0647-8DEF-492D-ACA0-6107486416FD}" type="presOf" srcId="{F49B4A8B-2D92-4CB4-9BAC-331687D8D261}" destId="{1786E9FC-EE6E-4D71-A524-CA23D290FE09}" srcOrd="0" destOrd="0" presId="urn:microsoft.com/office/officeart/2005/8/layout/default"/>
    <dgm:cxn modelId="{7B9A6572-1C98-49C5-99D1-3861EF5EBCF0}" type="presOf" srcId="{18654A26-2C7F-443C-A7A4-7FFD0CD20435}" destId="{A519B4BE-8914-4F08-BB26-A2D7F8BBB0D3}" srcOrd="0" destOrd="0" presId="urn:microsoft.com/office/officeart/2005/8/layout/default"/>
    <dgm:cxn modelId="{4776547D-6795-418B-B578-C323EABD5F6A}" srcId="{78F3F069-629E-4DC8-99B7-3F4B19CA490E}" destId="{18654A26-2C7F-443C-A7A4-7FFD0CD20435}" srcOrd="6" destOrd="0" parTransId="{EA1FA8EE-E94F-4D14-BF1A-74BBA17FE869}" sibTransId="{65CC1392-C03C-4454-93FA-38B0087AEC5F}"/>
    <dgm:cxn modelId="{E91B2BB6-1FEB-41FD-9062-D6EF44C39F27}" type="presOf" srcId="{370B06C2-504F-40CE-A36A-C773D057D70B}" destId="{B42A8920-F22C-48A6-9EED-224B1FB36D4A}" srcOrd="0" destOrd="0" presId="urn:microsoft.com/office/officeart/2005/8/layout/default"/>
    <dgm:cxn modelId="{F22B36CC-04E9-4E22-AC72-033C13876755}" type="presOf" srcId="{CA5107D4-812F-45DD-B671-3913932D72E9}" destId="{C0136CBC-1C58-45EA-9A71-186DE8C756F2}" srcOrd="0" destOrd="0" presId="urn:microsoft.com/office/officeart/2005/8/layout/default"/>
    <dgm:cxn modelId="{E7375CF3-87C0-4757-B870-B0ABF6FFFC5E}" type="presOf" srcId="{2B018161-1FBF-4F2C-9BB3-A20FF16CD511}" destId="{BABE9093-B707-4356-ADAB-D51AADDAFAA5}" srcOrd="0" destOrd="0" presId="urn:microsoft.com/office/officeart/2005/8/layout/default"/>
    <dgm:cxn modelId="{D897664A-FAE6-4B35-9040-7C82E01CE6B3}" type="presParOf" srcId="{0015FFDC-21EB-48D6-B464-AA5C99702A10}" destId="{CD850D14-B65A-4764-8365-8593FD75D5ED}" srcOrd="0" destOrd="0" presId="urn:microsoft.com/office/officeart/2005/8/layout/default"/>
    <dgm:cxn modelId="{37996568-AAD6-41EA-8DB0-CE69A62F39E8}" type="presParOf" srcId="{0015FFDC-21EB-48D6-B464-AA5C99702A10}" destId="{BDEE095C-26DE-4C03-B0DE-479624B28EE7}" srcOrd="1" destOrd="0" presId="urn:microsoft.com/office/officeart/2005/8/layout/default"/>
    <dgm:cxn modelId="{3A47C4B4-3EE3-4399-AEEE-9EF5EC4F813D}" type="presParOf" srcId="{0015FFDC-21EB-48D6-B464-AA5C99702A10}" destId="{C0136CBC-1C58-45EA-9A71-186DE8C756F2}" srcOrd="2" destOrd="0" presId="urn:microsoft.com/office/officeart/2005/8/layout/default"/>
    <dgm:cxn modelId="{281AF56E-503D-4062-816E-206063059491}" type="presParOf" srcId="{0015FFDC-21EB-48D6-B464-AA5C99702A10}" destId="{66945115-7743-4D29-ADC2-DCFC5152DF10}" srcOrd="3" destOrd="0" presId="urn:microsoft.com/office/officeart/2005/8/layout/default"/>
    <dgm:cxn modelId="{BE24434B-667E-4A70-B795-C7D99DB558DC}" type="presParOf" srcId="{0015FFDC-21EB-48D6-B464-AA5C99702A10}" destId="{3C5ABB8C-097F-4587-BC72-668E8AE72322}" srcOrd="4" destOrd="0" presId="urn:microsoft.com/office/officeart/2005/8/layout/default"/>
    <dgm:cxn modelId="{AF48F8B0-9D03-435E-B045-CE8CB5B65F88}" type="presParOf" srcId="{0015FFDC-21EB-48D6-B464-AA5C99702A10}" destId="{B1A1E3FE-B204-4737-87F6-927DB846B875}" srcOrd="5" destOrd="0" presId="urn:microsoft.com/office/officeart/2005/8/layout/default"/>
    <dgm:cxn modelId="{37C8AC86-2446-4E59-AC89-4F9FD22A82BD}" type="presParOf" srcId="{0015FFDC-21EB-48D6-B464-AA5C99702A10}" destId="{3195B882-7B76-4E3C-86BB-ACC838734652}" srcOrd="6" destOrd="0" presId="urn:microsoft.com/office/officeart/2005/8/layout/default"/>
    <dgm:cxn modelId="{944BF05D-E825-4BFE-9032-F1A5F06A8FEB}" type="presParOf" srcId="{0015FFDC-21EB-48D6-B464-AA5C99702A10}" destId="{9AFF2B27-DC2B-4904-9826-C133055D3292}" srcOrd="7" destOrd="0" presId="urn:microsoft.com/office/officeart/2005/8/layout/default"/>
    <dgm:cxn modelId="{1EAE7C58-5A1B-4107-B16E-77DD6D8B1FF8}" type="presParOf" srcId="{0015FFDC-21EB-48D6-B464-AA5C99702A10}" destId="{B42A8920-F22C-48A6-9EED-224B1FB36D4A}" srcOrd="8" destOrd="0" presId="urn:microsoft.com/office/officeart/2005/8/layout/default"/>
    <dgm:cxn modelId="{EC6F952F-0603-41DB-9647-452EB55C0E2E}" type="presParOf" srcId="{0015FFDC-21EB-48D6-B464-AA5C99702A10}" destId="{EA0B5021-874F-449F-AFCD-EB730F3610CE}" srcOrd="9" destOrd="0" presId="urn:microsoft.com/office/officeart/2005/8/layout/default"/>
    <dgm:cxn modelId="{8D0DA0C3-039A-441F-A450-0F774BD7A20D}" type="presParOf" srcId="{0015FFDC-21EB-48D6-B464-AA5C99702A10}" destId="{1786E9FC-EE6E-4D71-A524-CA23D290FE09}" srcOrd="10" destOrd="0" presId="urn:microsoft.com/office/officeart/2005/8/layout/default"/>
    <dgm:cxn modelId="{07A7ECB8-D85A-4F3E-A6EE-3C4AB95F45E0}" type="presParOf" srcId="{0015FFDC-21EB-48D6-B464-AA5C99702A10}" destId="{A2084C3D-9322-4DDB-8EB6-9B2B3D9E3355}" srcOrd="11" destOrd="0" presId="urn:microsoft.com/office/officeart/2005/8/layout/default"/>
    <dgm:cxn modelId="{CC18057C-8FC9-42D0-B189-2CB233931FD1}" type="presParOf" srcId="{0015FFDC-21EB-48D6-B464-AA5C99702A10}" destId="{A519B4BE-8914-4F08-BB26-A2D7F8BBB0D3}" srcOrd="12" destOrd="0" presId="urn:microsoft.com/office/officeart/2005/8/layout/default"/>
    <dgm:cxn modelId="{60D6660B-E4C5-4906-A1ED-0FE830DF5B4F}" type="presParOf" srcId="{0015FFDC-21EB-48D6-B464-AA5C99702A10}" destId="{FB407BB6-5416-44D4-9989-BAE6BBAD59EB}" srcOrd="13" destOrd="0" presId="urn:microsoft.com/office/officeart/2005/8/layout/default"/>
    <dgm:cxn modelId="{84236FDA-2A6F-4194-9191-C84325A72DC9}" type="presParOf" srcId="{0015FFDC-21EB-48D6-B464-AA5C99702A10}" destId="{BABE9093-B707-4356-ADAB-D51AADDAFAA5}" srcOrd="14"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71B9A3-490A-4130-86C6-551EE791FED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l-GR"/>
        </a:p>
      </dgm:t>
    </dgm:pt>
    <dgm:pt modelId="{55119DED-A3BA-48BC-B2B6-0C5A66641F36}">
      <dgm:prSet phldrT="[Κείμενο]"/>
      <dgm:spPr/>
      <dgm:t>
        <a:bodyPr/>
        <a:lstStyle/>
        <a:p>
          <a:r>
            <a:rPr lang="el-GR" b="1" dirty="0"/>
            <a:t>ΘΥΜΑ</a:t>
          </a:r>
        </a:p>
      </dgm:t>
    </dgm:pt>
    <dgm:pt modelId="{F5A0E078-59D1-4BE0-8934-C1B05CD4CA56}" cxnId="{445F0330-52E4-45E7-BD07-274F88E36CD4}" type="parTrans">
      <dgm:prSet/>
      <dgm:spPr/>
      <dgm:t>
        <a:bodyPr/>
        <a:lstStyle/>
        <a:p>
          <a:endParaRPr lang="el-GR"/>
        </a:p>
      </dgm:t>
    </dgm:pt>
    <dgm:pt modelId="{6575E973-B1A6-49CD-9363-397D0C81DA61}" cxnId="{445F0330-52E4-45E7-BD07-274F88E36CD4}" type="sibTrans">
      <dgm:prSet/>
      <dgm:spPr/>
      <dgm:t>
        <a:bodyPr/>
        <a:lstStyle/>
        <a:p>
          <a:endParaRPr lang="el-GR"/>
        </a:p>
      </dgm:t>
    </dgm:pt>
    <dgm:pt modelId="{B8990478-057D-4028-BF93-FD9F0A75BCEF}">
      <dgm:prSet phldrT="[Κείμενο]" custT="1"/>
      <dgm:spPr/>
      <dgm:t>
        <a:bodyPr/>
        <a:lstStyle/>
        <a:p>
          <a:r>
            <a:rPr lang="el-GR" sz="1800" b="1" dirty="0"/>
            <a:t>ΘΥΤΗΣ</a:t>
          </a:r>
        </a:p>
      </dgm:t>
    </dgm:pt>
    <dgm:pt modelId="{8457BD3E-E21F-480D-B0AD-E9A1656E101B}" cxnId="{D8799E4C-3533-474D-9FFC-527BB96C687A}" type="parTrans">
      <dgm:prSet/>
      <dgm:spPr/>
      <dgm:t>
        <a:bodyPr/>
        <a:lstStyle/>
        <a:p>
          <a:endParaRPr lang="el-GR"/>
        </a:p>
      </dgm:t>
    </dgm:pt>
    <dgm:pt modelId="{F12F4A83-779D-4B5B-94D0-D29333125561}" cxnId="{D8799E4C-3533-474D-9FFC-527BB96C687A}" type="sibTrans">
      <dgm:prSet/>
      <dgm:spPr/>
      <dgm:t>
        <a:bodyPr/>
        <a:lstStyle/>
        <a:p>
          <a:endParaRPr lang="el-GR"/>
        </a:p>
      </dgm:t>
    </dgm:pt>
    <dgm:pt modelId="{3A06BD15-8F7A-4F09-A471-22D12F6702A3}">
      <dgm:prSet phldrT="[Κείμενο]" custT="1"/>
      <dgm:spPr/>
      <dgm:t>
        <a:bodyPr/>
        <a:lstStyle/>
        <a:p>
          <a:r>
            <a:rPr lang="en-US" sz="1600" b="1" dirty="0"/>
            <a:t>BYSTANDERS</a:t>
          </a:r>
          <a:r>
            <a:rPr lang="el-GR" sz="1600" b="1" dirty="0"/>
            <a:t> </a:t>
          </a:r>
        </a:p>
      </dgm:t>
    </dgm:pt>
    <dgm:pt modelId="{47933771-3D92-4B6B-B1A3-1B3DDC066527}" cxnId="{335494A3-61FB-4AF1-B8C9-2127BB5A12F6}" type="parTrans">
      <dgm:prSet/>
      <dgm:spPr/>
      <dgm:t>
        <a:bodyPr/>
        <a:lstStyle/>
        <a:p>
          <a:endParaRPr lang="el-GR"/>
        </a:p>
      </dgm:t>
    </dgm:pt>
    <dgm:pt modelId="{65CEA8AB-4DA8-4007-9010-C518B27E946B}" cxnId="{335494A3-61FB-4AF1-B8C9-2127BB5A12F6}" type="sibTrans">
      <dgm:prSet/>
      <dgm:spPr/>
      <dgm:t>
        <a:bodyPr/>
        <a:lstStyle/>
        <a:p>
          <a:endParaRPr lang="el-GR"/>
        </a:p>
      </dgm:t>
    </dgm:pt>
    <dgm:pt modelId="{BE91D739-1E2C-4FA1-B122-C2F942746054}">
      <dgm:prSet phldrT="[Κείμενο]" custT="1"/>
      <dgm:spPr/>
      <dgm:t>
        <a:bodyPr/>
        <a:lstStyle/>
        <a:p>
          <a:r>
            <a:rPr lang="el-GR" sz="1200" b="1" dirty="0"/>
            <a:t>ΣΥΝΕΡΓΟΙ</a:t>
          </a:r>
        </a:p>
      </dgm:t>
    </dgm:pt>
    <dgm:pt modelId="{EAA56DD2-229A-444C-BB98-75EC2F5B20CF}" cxnId="{4D1055E3-AF79-4029-83C7-119D2A1C9A67}" type="parTrans">
      <dgm:prSet/>
      <dgm:spPr/>
      <dgm:t>
        <a:bodyPr/>
        <a:lstStyle/>
        <a:p>
          <a:endParaRPr lang="el-GR"/>
        </a:p>
      </dgm:t>
    </dgm:pt>
    <dgm:pt modelId="{941A0064-5201-4E5D-BC13-77EFD20259FF}" cxnId="{4D1055E3-AF79-4029-83C7-119D2A1C9A67}" type="sibTrans">
      <dgm:prSet/>
      <dgm:spPr/>
      <dgm:t>
        <a:bodyPr/>
        <a:lstStyle/>
        <a:p>
          <a:endParaRPr lang="el-GR"/>
        </a:p>
      </dgm:t>
    </dgm:pt>
    <dgm:pt modelId="{1D4A9FCD-D550-4F4C-9D9C-F3F75C5DCFA9}">
      <dgm:prSet phldrT="[Κείμενο]" custT="1"/>
      <dgm:spPr/>
      <dgm:t>
        <a:bodyPr/>
        <a:lstStyle/>
        <a:p>
          <a:r>
            <a:rPr lang="el-GR" sz="1600" b="1" dirty="0"/>
            <a:t>ΕΝΙΣΧΥΤΕΣ</a:t>
          </a:r>
        </a:p>
      </dgm:t>
    </dgm:pt>
    <dgm:pt modelId="{0304B343-2C50-41C4-94CA-F1ABE11B2B2C}" cxnId="{09C8E9FC-5041-476D-AAA7-C1CF0500EF0A}" type="parTrans">
      <dgm:prSet/>
      <dgm:spPr/>
      <dgm:t>
        <a:bodyPr/>
        <a:lstStyle/>
        <a:p>
          <a:endParaRPr lang="el-GR"/>
        </a:p>
      </dgm:t>
    </dgm:pt>
    <dgm:pt modelId="{D40D068D-F1F5-4A39-89A8-A3CEB66C17D9}" cxnId="{09C8E9FC-5041-476D-AAA7-C1CF0500EF0A}" type="sibTrans">
      <dgm:prSet/>
      <dgm:spPr/>
      <dgm:t>
        <a:bodyPr/>
        <a:lstStyle/>
        <a:p>
          <a:endParaRPr lang="el-GR"/>
        </a:p>
      </dgm:t>
    </dgm:pt>
    <dgm:pt modelId="{A3541243-DB9E-4AC4-BC4D-89FDD2A02091}" type="pres">
      <dgm:prSet presAssocID="{2271B9A3-490A-4130-86C6-551EE791FED5}" presName="cycle" presStyleCnt="0">
        <dgm:presLayoutVars>
          <dgm:chMax val="1"/>
          <dgm:dir/>
          <dgm:animLvl val="ctr"/>
          <dgm:resizeHandles val="exact"/>
        </dgm:presLayoutVars>
      </dgm:prSet>
      <dgm:spPr/>
    </dgm:pt>
    <dgm:pt modelId="{15272A93-7B55-40F4-8842-8AA33604D676}" type="pres">
      <dgm:prSet presAssocID="{55119DED-A3BA-48BC-B2B6-0C5A66641F36}" presName="centerShape" presStyleLbl="node0" presStyleIdx="0" presStyleCnt="1"/>
      <dgm:spPr/>
    </dgm:pt>
    <dgm:pt modelId="{12FDAF58-7454-43C4-A00D-77F1B6CAFB32}" type="pres">
      <dgm:prSet presAssocID="{8457BD3E-E21F-480D-B0AD-E9A1656E101B}" presName="Name9" presStyleLbl="parChTrans1D2" presStyleIdx="0" presStyleCnt="4"/>
      <dgm:spPr/>
    </dgm:pt>
    <dgm:pt modelId="{159CC3B9-47AF-4326-87E3-7D2B600A969F}" type="pres">
      <dgm:prSet presAssocID="{8457BD3E-E21F-480D-B0AD-E9A1656E101B}" presName="connTx" presStyleLbl="parChTrans1D2" presStyleIdx="0" presStyleCnt="4"/>
      <dgm:spPr/>
    </dgm:pt>
    <dgm:pt modelId="{687071BF-D1D5-4810-9B54-67F0D1F001E3}" type="pres">
      <dgm:prSet presAssocID="{B8990478-057D-4028-BF93-FD9F0A75BCEF}" presName="node" presStyleLbl="node1" presStyleIdx="0" presStyleCnt="4">
        <dgm:presLayoutVars>
          <dgm:bulletEnabled val="1"/>
        </dgm:presLayoutVars>
      </dgm:prSet>
      <dgm:spPr/>
    </dgm:pt>
    <dgm:pt modelId="{D4FA4B0C-2D60-4284-AEAC-C77385AAEB43}" type="pres">
      <dgm:prSet presAssocID="{47933771-3D92-4B6B-B1A3-1B3DDC066527}" presName="Name9" presStyleLbl="parChTrans1D2" presStyleIdx="1" presStyleCnt="4"/>
      <dgm:spPr/>
    </dgm:pt>
    <dgm:pt modelId="{6F5792D8-F25A-4A28-9E35-BB45BB7F8AEE}" type="pres">
      <dgm:prSet presAssocID="{47933771-3D92-4B6B-B1A3-1B3DDC066527}" presName="connTx" presStyleLbl="parChTrans1D2" presStyleIdx="1" presStyleCnt="4"/>
      <dgm:spPr/>
    </dgm:pt>
    <dgm:pt modelId="{8272C274-AFA9-4E90-94AF-3703781EC51C}" type="pres">
      <dgm:prSet presAssocID="{3A06BD15-8F7A-4F09-A471-22D12F6702A3}" presName="node" presStyleLbl="node1" presStyleIdx="1" presStyleCnt="4" custScaleX="193028" custScaleY="182679" custRadScaleRad="136275" custRadScaleInc="-5070">
        <dgm:presLayoutVars>
          <dgm:bulletEnabled val="1"/>
        </dgm:presLayoutVars>
      </dgm:prSet>
      <dgm:spPr/>
    </dgm:pt>
    <dgm:pt modelId="{DA2921F7-0E0D-4F6B-B7E2-96AAEF5B5A71}" type="pres">
      <dgm:prSet presAssocID="{EAA56DD2-229A-444C-BB98-75EC2F5B20CF}" presName="Name9" presStyleLbl="parChTrans1D2" presStyleIdx="2" presStyleCnt="4"/>
      <dgm:spPr/>
    </dgm:pt>
    <dgm:pt modelId="{BFD3F976-DF9E-4B10-A745-C7039EBBAC8F}" type="pres">
      <dgm:prSet presAssocID="{EAA56DD2-229A-444C-BB98-75EC2F5B20CF}" presName="connTx" presStyleLbl="parChTrans1D2" presStyleIdx="2" presStyleCnt="4"/>
      <dgm:spPr/>
    </dgm:pt>
    <dgm:pt modelId="{4253E52E-212A-414D-8E7F-CD97D5305A9D}" type="pres">
      <dgm:prSet presAssocID="{BE91D739-1E2C-4FA1-B122-C2F942746054}" presName="node" presStyleLbl="node1" presStyleIdx="2" presStyleCnt="4">
        <dgm:presLayoutVars>
          <dgm:bulletEnabled val="1"/>
        </dgm:presLayoutVars>
      </dgm:prSet>
      <dgm:spPr/>
    </dgm:pt>
    <dgm:pt modelId="{F7FC2244-6087-4C82-931D-292592A02C19}" type="pres">
      <dgm:prSet presAssocID="{0304B343-2C50-41C4-94CA-F1ABE11B2B2C}" presName="Name9" presStyleLbl="parChTrans1D2" presStyleIdx="3" presStyleCnt="4"/>
      <dgm:spPr/>
    </dgm:pt>
    <dgm:pt modelId="{895926DA-5F0D-4D49-8A97-307EC71BD1E6}" type="pres">
      <dgm:prSet presAssocID="{0304B343-2C50-41C4-94CA-F1ABE11B2B2C}" presName="connTx" presStyleLbl="parChTrans1D2" presStyleIdx="3" presStyleCnt="4"/>
      <dgm:spPr/>
    </dgm:pt>
    <dgm:pt modelId="{8ED703C4-443C-4F3E-B2DE-B377B19A51EB}" type="pres">
      <dgm:prSet presAssocID="{1D4A9FCD-D550-4F4C-9D9C-F3F75C5DCFA9}" presName="node" presStyleLbl="node1" presStyleIdx="3" presStyleCnt="4" custScaleX="184718" custScaleY="174835" custRadScaleRad="124135" custRadScaleInc="2473">
        <dgm:presLayoutVars>
          <dgm:bulletEnabled val="1"/>
        </dgm:presLayoutVars>
      </dgm:prSet>
      <dgm:spPr/>
    </dgm:pt>
  </dgm:ptLst>
  <dgm:cxnLst>
    <dgm:cxn modelId="{6F8BA40B-E533-48A3-83AA-72736D412B70}" type="presOf" srcId="{2271B9A3-490A-4130-86C6-551EE791FED5}" destId="{A3541243-DB9E-4AC4-BC4D-89FDD2A02091}" srcOrd="0" destOrd="0" presId="urn:microsoft.com/office/officeart/2005/8/layout/radial1"/>
    <dgm:cxn modelId="{EAD48115-8678-4349-B949-F0AFA1378008}" type="presOf" srcId="{BE91D739-1E2C-4FA1-B122-C2F942746054}" destId="{4253E52E-212A-414D-8E7F-CD97D5305A9D}" srcOrd="0" destOrd="0" presId="urn:microsoft.com/office/officeart/2005/8/layout/radial1"/>
    <dgm:cxn modelId="{445F0330-52E4-45E7-BD07-274F88E36CD4}" srcId="{2271B9A3-490A-4130-86C6-551EE791FED5}" destId="{55119DED-A3BA-48BC-B2B6-0C5A66641F36}" srcOrd="0" destOrd="0" parTransId="{F5A0E078-59D1-4BE0-8934-C1B05CD4CA56}" sibTransId="{6575E973-B1A6-49CD-9363-397D0C81DA61}"/>
    <dgm:cxn modelId="{283F8964-2ED2-4E8F-BA0E-00E761F25C5A}" type="presOf" srcId="{EAA56DD2-229A-444C-BB98-75EC2F5B20CF}" destId="{DA2921F7-0E0D-4F6B-B7E2-96AAEF5B5A71}" srcOrd="0" destOrd="0" presId="urn:microsoft.com/office/officeart/2005/8/layout/radial1"/>
    <dgm:cxn modelId="{5FF4E348-ABE8-474E-8BC7-2086D445C8F3}" type="presOf" srcId="{8457BD3E-E21F-480D-B0AD-E9A1656E101B}" destId="{159CC3B9-47AF-4326-87E3-7D2B600A969F}" srcOrd="1" destOrd="0" presId="urn:microsoft.com/office/officeart/2005/8/layout/radial1"/>
    <dgm:cxn modelId="{25DEFF68-820A-4CF0-B4FB-ACC7F243B77F}" type="presOf" srcId="{0304B343-2C50-41C4-94CA-F1ABE11B2B2C}" destId="{F7FC2244-6087-4C82-931D-292592A02C19}" srcOrd="0" destOrd="0" presId="urn:microsoft.com/office/officeart/2005/8/layout/radial1"/>
    <dgm:cxn modelId="{D8799E4C-3533-474D-9FFC-527BB96C687A}" srcId="{55119DED-A3BA-48BC-B2B6-0C5A66641F36}" destId="{B8990478-057D-4028-BF93-FD9F0A75BCEF}" srcOrd="0" destOrd="0" parTransId="{8457BD3E-E21F-480D-B0AD-E9A1656E101B}" sibTransId="{F12F4A83-779D-4B5B-94D0-D29333125561}"/>
    <dgm:cxn modelId="{DFBA6574-3A22-4460-A099-58B9F2373D29}" type="presOf" srcId="{3A06BD15-8F7A-4F09-A471-22D12F6702A3}" destId="{8272C274-AFA9-4E90-94AF-3703781EC51C}" srcOrd="0" destOrd="0" presId="urn:microsoft.com/office/officeart/2005/8/layout/radial1"/>
    <dgm:cxn modelId="{49A30075-CB6C-46B6-B25C-A67407ECCCEB}" type="presOf" srcId="{B8990478-057D-4028-BF93-FD9F0A75BCEF}" destId="{687071BF-D1D5-4810-9B54-67F0D1F001E3}" srcOrd="0" destOrd="0" presId="urn:microsoft.com/office/officeart/2005/8/layout/radial1"/>
    <dgm:cxn modelId="{3B462359-1155-4FF4-A144-DF30510E19F8}" type="presOf" srcId="{8457BD3E-E21F-480D-B0AD-E9A1656E101B}" destId="{12FDAF58-7454-43C4-A00D-77F1B6CAFB32}" srcOrd="0" destOrd="0" presId="urn:microsoft.com/office/officeart/2005/8/layout/radial1"/>
    <dgm:cxn modelId="{80C67780-63B6-4BCD-B66C-5A7D834C9227}" type="presOf" srcId="{1D4A9FCD-D550-4F4C-9D9C-F3F75C5DCFA9}" destId="{8ED703C4-443C-4F3E-B2DE-B377B19A51EB}" srcOrd="0" destOrd="0" presId="urn:microsoft.com/office/officeart/2005/8/layout/radial1"/>
    <dgm:cxn modelId="{335494A3-61FB-4AF1-B8C9-2127BB5A12F6}" srcId="{55119DED-A3BA-48BC-B2B6-0C5A66641F36}" destId="{3A06BD15-8F7A-4F09-A471-22D12F6702A3}" srcOrd="1" destOrd="0" parTransId="{47933771-3D92-4B6B-B1A3-1B3DDC066527}" sibTransId="{65CEA8AB-4DA8-4007-9010-C518B27E946B}"/>
    <dgm:cxn modelId="{43797EBD-2F92-488D-B1E8-C98C1BA13A0A}" type="presOf" srcId="{47933771-3D92-4B6B-B1A3-1B3DDC066527}" destId="{D4FA4B0C-2D60-4284-AEAC-C77385AAEB43}" srcOrd="0" destOrd="0" presId="urn:microsoft.com/office/officeart/2005/8/layout/radial1"/>
    <dgm:cxn modelId="{9A8F10C1-CC9E-4817-9244-AAAF6EF46369}" type="presOf" srcId="{55119DED-A3BA-48BC-B2B6-0C5A66641F36}" destId="{15272A93-7B55-40F4-8842-8AA33604D676}" srcOrd="0" destOrd="0" presId="urn:microsoft.com/office/officeart/2005/8/layout/radial1"/>
    <dgm:cxn modelId="{050275CF-C525-46DA-901B-0D2431818778}" type="presOf" srcId="{47933771-3D92-4B6B-B1A3-1B3DDC066527}" destId="{6F5792D8-F25A-4A28-9E35-BB45BB7F8AEE}" srcOrd="1" destOrd="0" presId="urn:microsoft.com/office/officeart/2005/8/layout/radial1"/>
    <dgm:cxn modelId="{4D1055E3-AF79-4029-83C7-119D2A1C9A67}" srcId="{55119DED-A3BA-48BC-B2B6-0C5A66641F36}" destId="{BE91D739-1E2C-4FA1-B122-C2F942746054}" srcOrd="2" destOrd="0" parTransId="{EAA56DD2-229A-444C-BB98-75EC2F5B20CF}" sibTransId="{941A0064-5201-4E5D-BC13-77EFD20259FF}"/>
    <dgm:cxn modelId="{984EE9ED-F2D2-4B3E-971F-B81777E5FFEA}" type="presOf" srcId="{0304B343-2C50-41C4-94CA-F1ABE11B2B2C}" destId="{895926DA-5F0D-4D49-8A97-307EC71BD1E6}" srcOrd="1" destOrd="0" presId="urn:microsoft.com/office/officeart/2005/8/layout/radial1"/>
    <dgm:cxn modelId="{30957BF4-877D-40EB-BBF0-92AFADF1DD45}" type="presOf" srcId="{EAA56DD2-229A-444C-BB98-75EC2F5B20CF}" destId="{BFD3F976-DF9E-4B10-A745-C7039EBBAC8F}" srcOrd="1" destOrd="0" presId="urn:microsoft.com/office/officeart/2005/8/layout/radial1"/>
    <dgm:cxn modelId="{09C8E9FC-5041-476D-AAA7-C1CF0500EF0A}" srcId="{55119DED-A3BA-48BC-B2B6-0C5A66641F36}" destId="{1D4A9FCD-D550-4F4C-9D9C-F3F75C5DCFA9}" srcOrd="3" destOrd="0" parTransId="{0304B343-2C50-41C4-94CA-F1ABE11B2B2C}" sibTransId="{D40D068D-F1F5-4A39-89A8-A3CEB66C17D9}"/>
    <dgm:cxn modelId="{19ADB451-888E-4C5D-9464-A1DAE3D71BEA}" type="presParOf" srcId="{A3541243-DB9E-4AC4-BC4D-89FDD2A02091}" destId="{15272A93-7B55-40F4-8842-8AA33604D676}" srcOrd="0" destOrd="0" presId="urn:microsoft.com/office/officeart/2005/8/layout/radial1"/>
    <dgm:cxn modelId="{B11E8918-89BE-41E9-B97E-B092851747BF}" type="presParOf" srcId="{A3541243-DB9E-4AC4-BC4D-89FDD2A02091}" destId="{12FDAF58-7454-43C4-A00D-77F1B6CAFB32}" srcOrd="1" destOrd="0" presId="urn:microsoft.com/office/officeart/2005/8/layout/radial1"/>
    <dgm:cxn modelId="{51827182-299F-4EAE-B447-B5A3A232F715}" type="presParOf" srcId="{12FDAF58-7454-43C4-A00D-77F1B6CAFB32}" destId="{159CC3B9-47AF-4326-87E3-7D2B600A969F}" srcOrd="0" destOrd="0" presId="urn:microsoft.com/office/officeart/2005/8/layout/radial1"/>
    <dgm:cxn modelId="{CECA1075-4B52-4C23-B868-EFB9B13435B4}" type="presParOf" srcId="{A3541243-DB9E-4AC4-BC4D-89FDD2A02091}" destId="{687071BF-D1D5-4810-9B54-67F0D1F001E3}" srcOrd="2" destOrd="0" presId="urn:microsoft.com/office/officeart/2005/8/layout/radial1"/>
    <dgm:cxn modelId="{F198D0AE-EFAA-4870-98B5-F4AFB740D2AF}" type="presParOf" srcId="{A3541243-DB9E-4AC4-BC4D-89FDD2A02091}" destId="{D4FA4B0C-2D60-4284-AEAC-C77385AAEB43}" srcOrd="3" destOrd="0" presId="urn:microsoft.com/office/officeart/2005/8/layout/radial1"/>
    <dgm:cxn modelId="{C290DDD5-50D8-4885-90E0-672296090647}" type="presParOf" srcId="{D4FA4B0C-2D60-4284-AEAC-C77385AAEB43}" destId="{6F5792D8-F25A-4A28-9E35-BB45BB7F8AEE}" srcOrd="0" destOrd="0" presId="urn:microsoft.com/office/officeart/2005/8/layout/radial1"/>
    <dgm:cxn modelId="{54C1765B-3444-4C36-898B-39AB019F90B2}" type="presParOf" srcId="{A3541243-DB9E-4AC4-BC4D-89FDD2A02091}" destId="{8272C274-AFA9-4E90-94AF-3703781EC51C}" srcOrd="4" destOrd="0" presId="urn:microsoft.com/office/officeart/2005/8/layout/radial1"/>
    <dgm:cxn modelId="{081C7698-60C1-4D33-948F-517996EB48F5}" type="presParOf" srcId="{A3541243-DB9E-4AC4-BC4D-89FDD2A02091}" destId="{DA2921F7-0E0D-4F6B-B7E2-96AAEF5B5A71}" srcOrd="5" destOrd="0" presId="urn:microsoft.com/office/officeart/2005/8/layout/radial1"/>
    <dgm:cxn modelId="{45EE8474-8595-4C84-AD22-1055A3BD8C1F}" type="presParOf" srcId="{DA2921F7-0E0D-4F6B-B7E2-96AAEF5B5A71}" destId="{BFD3F976-DF9E-4B10-A745-C7039EBBAC8F}" srcOrd="0" destOrd="0" presId="urn:microsoft.com/office/officeart/2005/8/layout/radial1"/>
    <dgm:cxn modelId="{977400A7-62DD-42AC-9E3B-3EA31D46A6DB}" type="presParOf" srcId="{A3541243-DB9E-4AC4-BC4D-89FDD2A02091}" destId="{4253E52E-212A-414D-8E7F-CD97D5305A9D}" srcOrd="6" destOrd="0" presId="urn:microsoft.com/office/officeart/2005/8/layout/radial1"/>
    <dgm:cxn modelId="{9C07727F-865F-493D-A469-111D7B3CB297}" type="presParOf" srcId="{A3541243-DB9E-4AC4-BC4D-89FDD2A02091}" destId="{F7FC2244-6087-4C82-931D-292592A02C19}" srcOrd="7" destOrd="0" presId="urn:microsoft.com/office/officeart/2005/8/layout/radial1"/>
    <dgm:cxn modelId="{98F3D4E9-63AB-4479-A5A5-87478770518C}" type="presParOf" srcId="{F7FC2244-6087-4C82-931D-292592A02C19}" destId="{895926DA-5F0D-4D49-8A97-307EC71BD1E6}" srcOrd="0" destOrd="0" presId="urn:microsoft.com/office/officeart/2005/8/layout/radial1"/>
    <dgm:cxn modelId="{640E9E45-508A-4C60-A895-B6F33697B968}" type="presParOf" srcId="{A3541243-DB9E-4AC4-BC4D-89FDD2A02091}" destId="{8ED703C4-443C-4F3E-B2DE-B377B19A51EB}" srcOrd="8" destOrd="0" presId="urn:microsoft.com/office/officeart/2005/8/layout/radia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4270BE-F3C4-487D-8292-9B2AA8F30BC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C80334DF-9DF7-48CD-A72F-C30A6599EE27}">
      <dgm:prSet phldrT="[Κείμενο]"/>
      <dgm:spPr/>
      <dgm:t>
        <a:bodyPr/>
        <a:lstStyle/>
        <a:p>
          <a:r>
            <a:rPr lang="el-GR" dirty="0"/>
            <a:t>Αφορά τον θύτη και το θύμα </a:t>
          </a:r>
        </a:p>
      </dgm:t>
    </dgm:pt>
    <dgm:pt modelId="{65F3106E-9DE8-44C0-855A-FBC98A3B1A91}" cxnId="{73530928-B0AA-43A2-BB1C-200218DED9DA}" type="parTrans">
      <dgm:prSet/>
      <dgm:spPr/>
      <dgm:t>
        <a:bodyPr/>
        <a:lstStyle/>
        <a:p>
          <a:endParaRPr lang="el-GR"/>
        </a:p>
      </dgm:t>
    </dgm:pt>
    <dgm:pt modelId="{8E2D0EE3-7B63-4714-8719-21E92035F25B}" cxnId="{73530928-B0AA-43A2-BB1C-200218DED9DA}" type="sibTrans">
      <dgm:prSet/>
      <dgm:spPr/>
      <dgm:t>
        <a:bodyPr/>
        <a:lstStyle/>
        <a:p>
          <a:endParaRPr lang="el-GR"/>
        </a:p>
      </dgm:t>
    </dgm:pt>
    <dgm:pt modelId="{D1EAEA27-9EC9-4750-9126-CF9EA6563007}">
      <dgm:prSet phldrT="[Κείμενο]"/>
      <dgm:spPr/>
      <dgm:t>
        <a:bodyPr/>
        <a:lstStyle/>
        <a:p>
          <a:r>
            <a:rPr lang="el-GR" dirty="0"/>
            <a:t>Η σωματική διάσταση είναι η σοβαρότερη</a:t>
          </a:r>
        </a:p>
      </dgm:t>
    </dgm:pt>
    <dgm:pt modelId="{8CC8B697-CD47-485B-B78C-BB420C4E774D}" cxnId="{71C57E03-7F73-4C55-BF63-E87458474023}" type="parTrans">
      <dgm:prSet/>
      <dgm:spPr/>
      <dgm:t>
        <a:bodyPr/>
        <a:lstStyle/>
        <a:p>
          <a:endParaRPr lang="el-GR"/>
        </a:p>
      </dgm:t>
    </dgm:pt>
    <dgm:pt modelId="{E48F439A-C4A8-433D-9B02-48B7F2F7CB99}" cxnId="{71C57E03-7F73-4C55-BF63-E87458474023}" type="sibTrans">
      <dgm:prSet/>
      <dgm:spPr/>
      <dgm:t>
        <a:bodyPr/>
        <a:lstStyle/>
        <a:p>
          <a:endParaRPr lang="el-GR"/>
        </a:p>
      </dgm:t>
    </dgm:pt>
    <dgm:pt modelId="{22C6310E-0B7F-46F7-B9DF-70916A8BDE26}">
      <dgm:prSet phldrT="[Κείμενο]"/>
      <dgm:spPr/>
      <dgm:t>
        <a:bodyPr/>
        <a:lstStyle/>
        <a:p>
          <a:r>
            <a:rPr lang="el-GR" dirty="0"/>
            <a:t>Είναι μέρος φυσιολογικής αναπτυξιακής διαδικασίας</a:t>
          </a:r>
        </a:p>
      </dgm:t>
    </dgm:pt>
    <dgm:pt modelId="{D742097A-A053-4D0E-8C32-99EEDEC30E30}" cxnId="{513B2984-B300-4AAA-ACCB-5F4606A971C1}" type="parTrans">
      <dgm:prSet/>
      <dgm:spPr/>
      <dgm:t>
        <a:bodyPr/>
        <a:lstStyle/>
        <a:p>
          <a:endParaRPr lang="el-GR"/>
        </a:p>
      </dgm:t>
    </dgm:pt>
    <dgm:pt modelId="{31EB597B-5059-4D23-9DF8-D4A247F1DB29}" cxnId="{513B2984-B300-4AAA-ACCB-5F4606A971C1}" type="sibTrans">
      <dgm:prSet/>
      <dgm:spPr/>
      <dgm:t>
        <a:bodyPr/>
        <a:lstStyle/>
        <a:p>
          <a:endParaRPr lang="el-GR"/>
        </a:p>
      </dgm:t>
    </dgm:pt>
    <dgm:pt modelId="{17F7A17F-E684-4F3A-BBF0-7624459852E9}">
      <dgm:prSet phldrT="[Κείμενο]"/>
      <dgm:spPr/>
      <dgm:t>
        <a:bodyPr/>
        <a:lstStyle/>
        <a:p>
          <a:r>
            <a:rPr lang="el-GR" dirty="0"/>
            <a:t>Ο μαθητής που υφίσταται Ε.ΒΙ.Ε το έχει προκαλέσει</a:t>
          </a:r>
        </a:p>
      </dgm:t>
    </dgm:pt>
    <dgm:pt modelId="{61D94474-1936-4525-AEC9-F3DA6495C005}" cxnId="{13237E83-116D-4325-87B2-34C98F88D7A8}" type="parTrans">
      <dgm:prSet/>
      <dgm:spPr/>
      <dgm:t>
        <a:bodyPr/>
        <a:lstStyle/>
        <a:p>
          <a:endParaRPr lang="el-GR"/>
        </a:p>
      </dgm:t>
    </dgm:pt>
    <dgm:pt modelId="{4D871EDF-F6AF-4525-B316-1522B61C699D}" cxnId="{13237E83-116D-4325-87B2-34C98F88D7A8}" type="sibTrans">
      <dgm:prSet/>
      <dgm:spPr/>
      <dgm:t>
        <a:bodyPr/>
        <a:lstStyle/>
        <a:p>
          <a:endParaRPr lang="el-GR"/>
        </a:p>
      </dgm:t>
    </dgm:pt>
    <dgm:pt modelId="{D9BCBB0B-2907-482B-B453-5A2B9DA76677}">
      <dgm:prSet phldrT="[Κείμενο]"/>
      <dgm:spPr/>
      <dgm:t>
        <a:bodyPr/>
        <a:lstStyle/>
        <a:p>
          <a:r>
            <a:rPr lang="el-GR" dirty="0"/>
            <a:t>Το θύμα πρέπει να ανταποδώσει</a:t>
          </a:r>
        </a:p>
      </dgm:t>
    </dgm:pt>
    <dgm:pt modelId="{13DB2016-2402-41A5-AB10-26B2451AE1A9}" cxnId="{AA31FFE6-75F5-4A70-A727-C088AFC4141F}" type="parTrans">
      <dgm:prSet/>
      <dgm:spPr/>
      <dgm:t>
        <a:bodyPr/>
        <a:lstStyle/>
        <a:p>
          <a:endParaRPr lang="el-GR"/>
        </a:p>
      </dgm:t>
    </dgm:pt>
    <dgm:pt modelId="{3F4F4D08-0358-4939-9579-19A1092CFFCB}" cxnId="{AA31FFE6-75F5-4A70-A727-C088AFC4141F}" type="sibTrans">
      <dgm:prSet/>
      <dgm:spPr/>
      <dgm:t>
        <a:bodyPr/>
        <a:lstStyle/>
        <a:p>
          <a:endParaRPr lang="el-GR"/>
        </a:p>
      </dgm:t>
    </dgm:pt>
    <dgm:pt modelId="{5AFA459A-AE1F-410C-87E1-B74C5829473A}">
      <dgm:prSet phldrT="[Κείμενο]"/>
      <dgm:spPr/>
      <dgm:t>
        <a:bodyPr/>
        <a:lstStyle/>
        <a:p>
          <a:r>
            <a:rPr lang="el-GR" dirty="0"/>
            <a:t>Δεν ενθαρρύνουμε το «κάρφωμα»</a:t>
          </a:r>
        </a:p>
      </dgm:t>
    </dgm:pt>
    <dgm:pt modelId="{276A165D-8AFB-4992-BF12-AB6AA14F6C0F}" cxnId="{E3228083-5B7B-48C7-ACE5-C62191AFC13F}" type="parTrans">
      <dgm:prSet/>
      <dgm:spPr/>
      <dgm:t>
        <a:bodyPr/>
        <a:lstStyle/>
        <a:p>
          <a:endParaRPr lang="el-GR"/>
        </a:p>
      </dgm:t>
    </dgm:pt>
    <dgm:pt modelId="{88233A74-CC93-4E83-9AA8-4063D236D11E}" cxnId="{E3228083-5B7B-48C7-ACE5-C62191AFC13F}" type="sibTrans">
      <dgm:prSet/>
      <dgm:spPr/>
      <dgm:t>
        <a:bodyPr/>
        <a:lstStyle/>
        <a:p>
          <a:endParaRPr lang="el-GR"/>
        </a:p>
      </dgm:t>
    </dgm:pt>
    <dgm:pt modelId="{3DEB7B94-5D75-4099-95D0-AE2C242F2601}">
      <dgm:prSet phldrT="[Κείμενο]"/>
      <dgm:spPr/>
      <dgm:t>
        <a:bodyPr/>
        <a:lstStyle/>
        <a:p>
          <a:r>
            <a:rPr lang="el-GR" dirty="0"/>
            <a:t>Οι θύτες είναι «κακά παιδιά»</a:t>
          </a:r>
        </a:p>
      </dgm:t>
    </dgm:pt>
    <dgm:pt modelId="{93F36EEE-08A3-45D0-9F1C-1DDC365E6F9A}" cxnId="{EBA1603C-33F9-4E46-8754-8B49A4037828}" type="parTrans">
      <dgm:prSet/>
      <dgm:spPr/>
      <dgm:t>
        <a:bodyPr/>
        <a:lstStyle/>
        <a:p>
          <a:endParaRPr lang="el-GR"/>
        </a:p>
      </dgm:t>
    </dgm:pt>
    <dgm:pt modelId="{4907A4D8-0483-4826-9B95-2790C74586BD}" cxnId="{EBA1603C-33F9-4E46-8754-8B49A4037828}" type="sibTrans">
      <dgm:prSet/>
      <dgm:spPr/>
      <dgm:t>
        <a:bodyPr/>
        <a:lstStyle/>
        <a:p>
          <a:endParaRPr lang="el-GR"/>
        </a:p>
      </dgm:t>
    </dgm:pt>
    <dgm:pt modelId="{9E6E4689-5D7E-4AC3-8924-1C282C0B9703}">
      <dgm:prSet phldrT="[Κείμενο]"/>
      <dgm:spPr/>
      <dgm:t>
        <a:bodyPr/>
        <a:lstStyle/>
        <a:p>
          <a:r>
            <a:rPr lang="el-GR" dirty="0"/>
            <a:t>Πρόκειται για μια απλά παροδική φάση</a:t>
          </a:r>
        </a:p>
      </dgm:t>
    </dgm:pt>
    <dgm:pt modelId="{75360F27-5CF2-4D56-B8E4-CD7475362935}" cxnId="{31E9A8D2-0840-4E64-BAFD-7851139CDB8D}" type="parTrans">
      <dgm:prSet/>
      <dgm:spPr/>
      <dgm:t>
        <a:bodyPr/>
        <a:lstStyle/>
        <a:p>
          <a:endParaRPr lang="el-GR"/>
        </a:p>
      </dgm:t>
    </dgm:pt>
    <dgm:pt modelId="{FCCCC97F-0BA6-4790-A93C-636B26856A0C}" cxnId="{31E9A8D2-0840-4E64-BAFD-7851139CDB8D}" type="sibTrans">
      <dgm:prSet/>
      <dgm:spPr/>
      <dgm:t>
        <a:bodyPr/>
        <a:lstStyle/>
        <a:p>
          <a:endParaRPr lang="el-GR"/>
        </a:p>
      </dgm:t>
    </dgm:pt>
    <dgm:pt modelId="{599FB608-BC5C-4132-AD58-C9682F42D897}" type="pres">
      <dgm:prSet presAssocID="{ED4270BE-F3C4-487D-8292-9B2AA8F30BC5}" presName="diagram" presStyleCnt="0">
        <dgm:presLayoutVars>
          <dgm:dir/>
          <dgm:resizeHandles val="exact"/>
        </dgm:presLayoutVars>
      </dgm:prSet>
      <dgm:spPr/>
    </dgm:pt>
    <dgm:pt modelId="{BEB83562-95FA-495E-BA2E-57073B8ED330}" type="pres">
      <dgm:prSet presAssocID="{C80334DF-9DF7-48CD-A72F-C30A6599EE27}" presName="node" presStyleLbl="node1" presStyleIdx="0" presStyleCnt="8">
        <dgm:presLayoutVars>
          <dgm:bulletEnabled val="1"/>
        </dgm:presLayoutVars>
      </dgm:prSet>
      <dgm:spPr/>
    </dgm:pt>
    <dgm:pt modelId="{B8E3D2E4-3894-4674-B2F7-D5391602ACE1}" type="pres">
      <dgm:prSet presAssocID="{8E2D0EE3-7B63-4714-8719-21E92035F25B}" presName="sibTrans" presStyleCnt="0"/>
      <dgm:spPr/>
    </dgm:pt>
    <dgm:pt modelId="{36D4E003-422E-45F4-9C90-CB0067F0311C}" type="pres">
      <dgm:prSet presAssocID="{D1EAEA27-9EC9-4750-9126-CF9EA6563007}" presName="node" presStyleLbl="node1" presStyleIdx="1" presStyleCnt="8">
        <dgm:presLayoutVars>
          <dgm:bulletEnabled val="1"/>
        </dgm:presLayoutVars>
      </dgm:prSet>
      <dgm:spPr/>
    </dgm:pt>
    <dgm:pt modelId="{04284885-E55B-4C92-AF41-C68155BCD8DE}" type="pres">
      <dgm:prSet presAssocID="{E48F439A-C4A8-433D-9B02-48B7F2F7CB99}" presName="sibTrans" presStyleCnt="0"/>
      <dgm:spPr/>
    </dgm:pt>
    <dgm:pt modelId="{4A0D4FCE-E354-4469-B5C7-247293B6FF79}" type="pres">
      <dgm:prSet presAssocID="{22C6310E-0B7F-46F7-B9DF-70916A8BDE26}" presName="node" presStyleLbl="node1" presStyleIdx="2" presStyleCnt="8">
        <dgm:presLayoutVars>
          <dgm:bulletEnabled val="1"/>
        </dgm:presLayoutVars>
      </dgm:prSet>
      <dgm:spPr/>
    </dgm:pt>
    <dgm:pt modelId="{A3F6FE34-350F-48DA-8689-A0404B2D1607}" type="pres">
      <dgm:prSet presAssocID="{31EB597B-5059-4D23-9DF8-D4A247F1DB29}" presName="sibTrans" presStyleCnt="0"/>
      <dgm:spPr/>
    </dgm:pt>
    <dgm:pt modelId="{EFED0202-6788-44C5-BA74-850B9CE18DB8}" type="pres">
      <dgm:prSet presAssocID="{17F7A17F-E684-4F3A-BBF0-7624459852E9}" presName="node" presStyleLbl="node1" presStyleIdx="3" presStyleCnt="8">
        <dgm:presLayoutVars>
          <dgm:bulletEnabled val="1"/>
        </dgm:presLayoutVars>
      </dgm:prSet>
      <dgm:spPr/>
    </dgm:pt>
    <dgm:pt modelId="{90E2F3A5-127A-4029-A0B4-1508FF26A67D}" type="pres">
      <dgm:prSet presAssocID="{4D871EDF-F6AF-4525-B316-1522B61C699D}" presName="sibTrans" presStyleCnt="0"/>
      <dgm:spPr/>
    </dgm:pt>
    <dgm:pt modelId="{1D051A5B-7543-438F-AE35-C229B19F1A59}" type="pres">
      <dgm:prSet presAssocID="{D9BCBB0B-2907-482B-B453-5A2B9DA76677}" presName="node" presStyleLbl="node1" presStyleIdx="4" presStyleCnt="8">
        <dgm:presLayoutVars>
          <dgm:bulletEnabled val="1"/>
        </dgm:presLayoutVars>
      </dgm:prSet>
      <dgm:spPr/>
    </dgm:pt>
    <dgm:pt modelId="{B99F832D-E26D-4BF0-8A2A-F429638CF128}" type="pres">
      <dgm:prSet presAssocID="{3F4F4D08-0358-4939-9579-19A1092CFFCB}" presName="sibTrans" presStyleCnt="0"/>
      <dgm:spPr/>
    </dgm:pt>
    <dgm:pt modelId="{82B57950-D15B-4FE8-93FB-678870F17713}" type="pres">
      <dgm:prSet presAssocID="{5AFA459A-AE1F-410C-87E1-B74C5829473A}" presName="node" presStyleLbl="node1" presStyleIdx="5" presStyleCnt="8">
        <dgm:presLayoutVars>
          <dgm:bulletEnabled val="1"/>
        </dgm:presLayoutVars>
      </dgm:prSet>
      <dgm:spPr/>
    </dgm:pt>
    <dgm:pt modelId="{F71E5667-042F-463D-9C5C-DF423432E03F}" type="pres">
      <dgm:prSet presAssocID="{88233A74-CC93-4E83-9AA8-4063D236D11E}" presName="sibTrans" presStyleCnt="0"/>
      <dgm:spPr/>
    </dgm:pt>
    <dgm:pt modelId="{81F6C4AE-B4D2-4CCB-B9F9-BCBFABEA56C9}" type="pres">
      <dgm:prSet presAssocID="{3DEB7B94-5D75-4099-95D0-AE2C242F2601}" presName="node" presStyleLbl="node1" presStyleIdx="6" presStyleCnt="8">
        <dgm:presLayoutVars>
          <dgm:bulletEnabled val="1"/>
        </dgm:presLayoutVars>
      </dgm:prSet>
      <dgm:spPr/>
    </dgm:pt>
    <dgm:pt modelId="{CDE8DC0F-5341-483F-AE63-7D59535C6AE8}" type="pres">
      <dgm:prSet presAssocID="{4907A4D8-0483-4826-9B95-2790C74586BD}" presName="sibTrans" presStyleCnt="0"/>
      <dgm:spPr/>
    </dgm:pt>
    <dgm:pt modelId="{FEF53748-6A12-44B4-9205-FD486058604D}" type="pres">
      <dgm:prSet presAssocID="{9E6E4689-5D7E-4AC3-8924-1C282C0B9703}" presName="node" presStyleLbl="node1" presStyleIdx="7" presStyleCnt="8">
        <dgm:presLayoutVars>
          <dgm:bulletEnabled val="1"/>
        </dgm:presLayoutVars>
      </dgm:prSet>
      <dgm:spPr/>
    </dgm:pt>
  </dgm:ptLst>
  <dgm:cxnLst>
    <dgm:cxn modelId="{71C57E03-7F73-4C55-BF63-E87458474023}" srcId="{ED4270BE-F3C4-487D-8292-9B2AA8F30BC5}" destId="{D1EAEA27-9EC9-4750-9126-CF9EA6563007}" srcOrd="1" destOrd="0" parTransId="{8CC8B697-CD47-485B-B78C-BB420C4E774D}" sibTransId="{E48F439A-C4A8-433D-9B02-48B7F2F7CB99}"/>
    <dgm:cxn modelId="{046BEF11-11B8-4859-943B-7CBE29D8ED4A}" type="presOf" srcId="{C80334DF-9DF7-48CD-A72F-C30A6599EE27}" destId="{BEB83562-95FA-495E-BA2E-57073B8ED330}" srcOrd="0" destOrd="0" presId="urn:microsoft.com/office/officeart/2005/8/layout/default"/>
    <dgm:cxn modelId="{440DB914-F641-4FB9-AB43-F1BC56D81C4F}" type="presOf" srcId="{5AFA459A-AE1F-410C-87E1-B74C5829473A}" destId="{82B57950-D15B-4FE8-93FB-678870F17713}" srcOrd="0" destOrd="0" presId="urn:microsoft.com/office/officeart/2005/8/layout/default"/>
    <dgm:cxn modelId="{73530928-B0AA-43A2-BB1C-200218DED9DA}" srcId="{ED4270BE-F3C4-487D-8292-9B2AA8F30BC5}" destId="{C80334DF-9DF7-48CD-A72F-C30A6599EE27}" srcOrd="0" destOrd="0" parTransId="{65F3106E-9DE8-44C0-855A-FBC98A3B1A91}" sibTransId="{8E2D0EE3-7B63-4714-8719-21E92035F25B}"/>
    <dgm:cxn modelId="{EBA1603C-33F9-4E46-8754-8B49A4037828}" srcId="{ED4270BE-F3C4-487D-8292-9B2AA8F30BC5}" destId="{3DEB7B94-5D75-4099-95D0-AE2C242F2601}" srcOrd="6" destOrd="0" parTransId="{93F36EEE-08A3-45D0-9F1C-1DDC365E6F9A}" sibTransId="{4907A4D8-0483-4826-9B95-2790C74586BD}"/>
    <dgm:cxn modelId="{21132E65-AB8E-4A0E-8A33-076615B84643}" type="presOf" srcId="{D1EAEA27-9EC9-4750-9126-CF9EA6563007}" destId="{36D4E003-422E-45F4-9C90-CB0067F0311C}" srcOrd="0" destOrd="0" presId="urn:microsoft.com/office/officeart/2005/8/layout/default"/>
    <dgm:cxn modelId="{A4808777-480D-4BEE-B9FD-8B8454240621}" type="presOf" srcId="{3DEB7B94-5D75-4099-95D0-AE2C242F2601}" destId="{81F6C4AE-B4D2-4CCB-B9F9-BCBFABEA56C9}" srcOrd="0" destOrd="0" presId="urn:microsoft.com/office/officeart/2005/8/layout/default"/>
    <dgm:cxn modelId="{E8718C57-D153-457A-A59A-676D05FCAD1B}" type="presOf" srcId="{D9BCBB0B-2907-482B-B453-5A2B9DA76677}" destId="{1D051A5B-7543-438F-AE35-C229B19F1A59}" srcOrd="0" destOrd="0" presId="urn:microsoft.com/office/officeart/2005/8/layout/default"/>
    <dgm:cxn modelId="{13237E83-116D-4325-87B2-34C98F88D7A8}" srcId="{ED4270BE-F3C4-487D-8292-9B2AA8F30BC5}" destId="{17F7A17F-E684-4F3A-BBF0-7624459852E9}" srcOrd="3" destOrd="0" parTransId="{61D94474-1936-4525-AEC9-F3DA6495C005}" sibTransId="{4D871EDF-F6AF-4525-B316-1522B61C699D}"/>
    <dgm:cxn modelId="{E3228083-5B7B-48C7-ACE5-C62191AFC13F}" srcId="{ED4270BE-F3C4-487D-8292-9B2AA8F30BC5}" destId="{5AFA459A-AE1F-410C-87E1-B74C5829473A}" srcOrd="5" destOrd="0" parTransId="{276A165D-8AFB-4992-BF12-AB6AA14F6C0F}" sibTransId="{88233A74-CC93-4E83-9AA8-4063D236D11E}"/>
    <dgm:cxn modelId="{513B2984-B300-4AAA-ACCB-5F4606A971C1}" srcId="{ED4270BE-F3C4-487D-8292-9B2AA8F30BC5}" destId="{22C6310E-0B7F-46F7-B9DF-70916A8BDE26}" srcOrd="2" destOrd="0" parTransId="{D742097A-A053-4D0E-8C32-99EEDEC30E30}" sibTransId="{31EB597B-5059-4D23-9DF8-D4A247F1DB29}"/>
    <dgm:cxn modelId="{E25CC191-7360-4D91-B190-43A415D6CA39}" type="presOf" srcId="{ED4270BE-F3C4-487D-8292-9B2AA8F30BC5}" destId="{599FB608-BC5C-4132-AD58-C9682F42D897}" srcOrd="0" destOrd="0" presId="urn:microsoft.com/office/officeart/2005/8/layout/default"/>
    <dgm:cxn modelId="{EB338A92-200B-4B0A-AD93-5B27196E7EA1}" type="presOf" srcId="{9E6E4689-5D7E-4AC3-8924-1C282C0B9703}" destId="{FEF53748-6A12-44B4-9205-FD486058604D}" srcOrd="0" destOrd="0" presId="urn:microsoft.com/office/officeart/2005/8/layout/default"/>
    <dgm:cxn modelId="{5A8B46AD-6035-4733-B1E2-DFE1B97B2CF3}" type="presOf" srcId="{17F7A17F-E684-4F3A-BBF0-7624459852E9}" destId="{EFED0202-6788-44C5-BA74-850B9CE18DB8}" srcOrd="0" destOrd="0" presId="urn:microsoft.com/office/officeart/2005/8/layout/default"/>
    <dgm:cxn modelId="{8A524AC8-7188-4897-A744-2C1CF083AB89}" type="presOf" srcId="{22C6310E-0B7F-46F7-B9DF-70916A8BDE26}" destId="{4A0D4FCE-E354-4469-B5C7-247293B6FF79}" srcOrd="0" destOrd="0" presId="urn:microsoft.com/office/officeart/2005/8/layout/default"/>
    <dgm:cxn modelId="{31E9A8D2-0840-4E64-BAFD-7851139CDB8D}" srcId="{ED4270BE-F3C4-487D-8292-9B2AA8F30BC5}" destId="{9E6E4689-5D7E-4AC3-8924-1C282C0B9703}" srcOrd="7" destOrd="0" parTransId="{75360F27-5CF2-4D56-B8E4-CD7475362935}" sibTransId="{FCCCC97F-0BA6-4790-A93C-636B26856A0C}"/>
    <dgm:cxn modelId="{AA31FFE6-75F5-4A70-A727-C088AFC4141F}" srcId="{ED4270BE-F3C4-487D-8292-9B2AA8F30BC5}" destId="{D9BCBB0B-2907-482B-B453-5A2B9DA76677}" srcOrd="4" destOrd="0" parTransId="{13DB2016-2402-41A5-AB10-26B2451AE1A9}" sibTransId="{3F4F4D08-0358-4939-9579-19A1092CFFCB}"/>
    <dgm:cxn modelId="{BB397D4B-4079-45F4-86EA-53A94D1B35AF}" type="presParOf" srcId="{599FB608-BC5C-4132-AD58-C9682F42D897}" destId="{BEB83562-95FA-495E-BA2E-57073B8ED330}" srcOrd="0" destOrd="0" presId="urn:microsoft.com/office/officeart/2005/8/layout/default"/>
    <dgm:cxn modelId="{82C3C3C9-31B9-4D72-B073-16F224091102}" type="presParOf" srcId="{599FB608-BC5C-4132-AD58-C9682F42D897}" destId="{B8E3D2E4-3894-4674-B2F7-D5391602ACE1}" srcOrd="1" destOrd="0" presId="urn:microsoft.com/office/officeart/2005/8/layout/default"/>
    <dgm:cxn modelId="{560D4E59-B6A9-4CF2-A715-02D7FB2140DB}" type="presParOf" srcId="{599FB608-BC5C-4132-AD58-C9682F42D897}" destId="{36D4E003-422E-45F4-9C90-CB0067F0311C}" srcOrd="2" destOrd="0" presId="urn:microsoft.com/office/officeart/2005/8/layout/default"/>
    <dgm:cxn modelId="{774A2209-86CF-4D51-83E4-7725E683F235}" type="presParOf" srcId="{599FB608-BC5C-4132-AD58-C9682F42D897}" destId="{04284885-E55B-4C92-AF41-C68155BCD8DE}" srcOrd="3" destOrd="0" presId="urn:microsoft.com/office/officeart/2005/8/layout/default"/>
    <dgm:cxn modelId="{2D3A4CCC-F61B-4DFD-B61E-4FEFB0AABAAA}" type="presParOf" srcId="{599FB608-BC5C-4132-AD58-C9682F42D897}" destId="{4A0D4FCE-E354-4469-B5C7-247293B6FF79}" srcOrd="4" destOrd="0" presId="urn:microsoft.com/office/officeart/2005/8/layout/default"/>
    <dgm:cxn modelId="{E5E556FF-2596-484A-86E6-96667EAE8AC5}" type="presParOf" srcId="{599FB608-BC5C-4132-AD58-C9682F42D897}" destId="{A3F6FE34-350F-48DA-8689-A0404B2D1607}" srcOrd="5" destOrd="0" presId="urn:microsoft.com/office/officeart/2005/8/layout/default"/>
    <dgm:cxn modelId="{507DE1D4-605D-4D16-91D2-3251B552847B}" type="presParOf" srcId="{599FB608-BC5C-4132-AD58-C9682F42D897}" destId="{EFED0202-6788-44C5-BA74-850B9CE18DB8}" srcOrd="6" destOrd="0" presId="urn:microsoft.com/office/officeart/2005/8/layout/default"/>
    <dgm:cxn modelId="{4C1A0F24-9B1E-46FE-9A32-F04A5AD58142}" type="presParOf" srcId="{599FB608-BC5C-4132-AD58-C9682F42D897}" destId="{90E2F3A5-127A-4029-A0B4-1508FF26A67D}" srcOrd="7" destOrd="0" presId="urn:microsoft.com/office/officeart/2005/8/layout/default"/>
    <dgm:cxn modelId="{1896178F-FFC1-4F9D-AAC7-798594963509}" type="presParOf" srcId="{599FB608-BC5C-4132-AD58-C9682F42D897}" destId="{1D051A5B-7543-438F-AE35-C229B19F1A59}" srcOrd="8" destOrd="0" presId="urn:microsoft.com/office/officeart/2005/8/layout/default"/>
    <dgm:cxn modelId="{DED0BA50-E6D1-4C32-B8E1-4565186DFD44}" type="presParOf" srcId="{599FB608-BC5C-4132-AD58-C9682F42D897}" destId="{B99F832D-E26D-4BF0-8A2A-F429638CF128}" srcOrd="9" destOrd="0" presId="urn:microsoft.com/office/officeart/2005/8/layout/default"/>
    <dgm:cxn modelId="{347F34C2-D2DB-4266-A468-D9CF7BCE8E84}" type="presParOf" srcId="{599FB608-BC5C-4132-AD58-C9682F42D897}" destId="{82B57950-D15B-4FE8-93FB-678870F17713}" srcOrd="10" destOrd="0" presId="urn:microsoft.com/office/officeart/2005/8/layout/default"/>
    <dgm:cxn modelId="{ABAB4CB0-AEA5-45B6-8EB9-FE27E2AE976F}" type="presParOf" srcId="{599FB608-BC5C-4132-AD58-C9682F42D897}" destId="{F71E5667-042F-463D-9C5C-DF423432E03F}" srcOrd="11" destOrd="0" presId="urn:microsoft.com/office/officeart/2005/8/layout/default"/>
    <dgm:cxn modelId="{431B6EF2-0EE8-4439-B3F3-83D2B8623E9B}" type="presParOf" srcId="{599FB608-BC5C-4132-AD58-C9682F42D897}" destId="{81F6C4AE-B4D2-4CCB-B9F9-BCBFABEA56C9}" srcOrd="12" destOrd="0" presId="urn:microsoft.com/office/officeart/2005/8/layout/default"/>
    <dgm:cxn modelId="{6DD18452-39CD-43D6-A699-3AD055D26921}" type="presParOf" srcId="{599FB608-BC5C-4132-AD58-C9682F42D897}" destId="{CDE8DC0F-5341-483F-AE63-7D59535C6AE8}" srcOrd="13" destOrd="0" presId="urn:microsoft.com/office/officeart/2005/8/layout/default"/>
    <dgm:cxn modelId="{36F55B37-7EE2-4D4C-957E-983BE6D6159A}" type="presParOf" srcId="{599FB608-BC5C-4132-AD58-C9682F42D897}" destId="{FEF53748-6A12-44B4-9205-FD486058604D}" srcOrd="14"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9FDC64-856A-416E-8809-0AEAF89358D7}" type="doc">
      <dgm:prSet loTypeId="cycle" loCatId="cycle" qsTypeId="urn:microsoft.com/office/officeart/2005/8/quickstyle/3d1" qsCatId="3D" csTypeId="urn:microsoft.com/office/officeart/2005/8/colors/accent1_2" csCatId="accent1" phldr="1"/>
      <dgm:spPr/>
      <dgm:t>
        <a:bodyPr/>
        <a:lstStyle/>
        <a:p>
          <a:endParaRPr lang="el-GR"/>
        </a:p>
      </dgm:t>
    </dgm:pt>
    <dgm:pt modelId="{06526BBA-87AE-4ACC-B693-902389CF9E1B}">
      <dgm:prSet phldrT="[Κείμενο]"/>
      <dgm:spPr/>
      <dgm:t>
        <a:bodyPr/>
        <a:lstStyle/>
        <a:p>
          <a:r>
            <a:rPr lang="el-GR" dirty="0"/>
            <a:t>Ε.ΒΙ.Ε.</a:t>
          </a:r>
        </a:p>
      </dgm:t>
    </dgm:pt>
    <dgm:pt modelId="{4A62427E-6786-4389-9B64-286879D0ADF0}" cxnId="{E1AE7FC1-65C2-45A0-8698-32A7E9443623}" type="parTrans">
      <dgm:prSet/>
      <dgm:spPr/>
      <dgm:t>
        <a:bodyPr/>
        <a:lstStyle/>
        <a:p>
          <a:endParaRPr lang="el-GR"/>
        </a:p>
      </dgm:t>
    </dgm:pt>
    <dgm:pt modelId="{252060A2-DDEC-4F32-A62D-985F0334FA29}" cxnId="{E1AE7FC1-65C2-45A0-8698-32A7E9443623}" type="sibTrans">
      <dgm:prSet/>
      <dgm:spPr/>
      <dgm:t>
        <a:bodyPr/>
        <a:lstStyle/>
        <a:p>
          <a:endParaRPr lang="el-GR"/>
        </a:p>
      </dgm:t>
    </dgm:pt>
    <dgm:pt modelId="{2A7317F2-9ACA-4F7E-95EC-4CFF89B738C4}">
      <dgm:prSet phldrT="[Κείμενο]" phldr="0" custT="1"/>
      <dgm:spPr/>
      <dgm:t>
        <a:bodyPr vert="horz" wrap="square"/>
        <a:p>
          <a:pPr>
            <a:lnSpc>
              <a:spcPct val="100000"/>
            </a:lnSpc>
            <a:spcBef>
              <a:spcPct val="0"/>
            </a:spcBef>
            <a:spcAft>
              <a:spcPct val="35000"/>
            </a:spcAft>
          </a:pPr>
          <a:r>
            <a:rPr lang="el-GR" sz="1400" b="1" dirty="0"/>
            <a:t>ΑΤΟΜΙΚΟ</a:t>
          </a:r>
          <a:r>
            <a:rPr lang="el-GR" sz="1400" b="1" dirty="0"/>
            <a:t/>
          </a:r>
          <a:endParaRPr lang="el-GR" sz="1400" b="1" dirty="0"/>
        </a:p>
      </dgm:t>
    </dgm:pt>
    <dgm:pt modelId="{6D8AA4B3-EB4B-45C5-B334-D20733A489DE}" cxnId="{1471A52D-29FB-4691-BC32-E07F7988BA8A}" type="parTrans">
      <dgm:prSet/>
      <dgm:spPr/>
      <dgm:t>
        <a:bodyPr/>
        <a:lstStyle/>
        <a:p>
          <a:endParaRPr lang="el-GR"/>
        </a:p>
      </dgm:t>
    </dgm:pt>
    <dgm:pt modelId="{D1F81724-347A-401C-8F37-34F44D9B7F59}" cxnId="{1471A52D-29FB-4691-BC32-E07F7988BA8A}" type="sibTrans">
      <dgm:prSet/>
      <dgm:spPr/>
      <dgm:t>
        <a:bodyPr/>
        <a:lstStyle/>
        <a:p>
          <a:endParaRPr lang="el-GR"/>
        </a:p>
      </dgm:t>
    </dgm:pt>
    <dgm:pt modelId="{AF623469-B344-4ACA-B373-A3B1579F3D62}">
      <dgm:prSet phldrT="[Κείμενο]" phldr="0" custT="1"/>
      <dgm:spPr/>
      <dgm:t>
        <a:bodyPr vert="horz" wrap="square"/>
        <a:p>
          <a:pPr>
            <a:lnSpc>
              <a:spcPct val="100000"/>
            </a:lnSpc>
            <a:spcBef>
              <a:spcPct val="0"/>
            </a:spcBef>
            <a:spcAft>
              <a:spcPct val="35000"/>
            </a:spcAft>
          </a:pPr>
          <a:r>
            <a:rPr lang="el-GR" sz="1200" b="1" dirty="0"/>
            <a:t>ΔΙΑΤΟΜΙΚΟ/ΕΠΙΠΕΔΟ ΣΧΕΣΕΩΝ</a:t>
          </a:r>
          <a:r>
            <a:rPr sz="1200"/>
            <a:t/>
          </a:r>
          <a:endParaRPr sz="1200"/>
        </a:p>
      </dgm:t>
    </dgm:pt>
    <dgm:pt modelId="{32BDDE5B-6A17-4E3A-B1E7-0B3B88870EDA}" cxnId="{4C228FD1-7DA2-4341-9270-FE7AD97F1AA5}" type="parTrans">
      <dgm:prSet/>
      <dgm:spPr/>
      <dgm:t>
        <a:bodyPr/>
        <a:lstStyle/>
        <a:p>
          <a:endParaRPr lang="el-GR"/>
        </a:p>
      </dgm:t>
    </dgm:pt>
    <dgm:pt modelId="{F6EE74B2-8913-4AFC-B20A-EA751C75A179}" cxnId="{4C228FD1-7DA2-4341-9270-FE7AD97F1AA5}" type="sibTrans">
      <dgm:prSet/>
      <dgm:spPr/>
      <dgm:t>
        <a:bodyPr/>
        <a:lstStyle/>
        <a:p>
          <a:endParaRPr lang="el-GR"/>
        </a:p>
      </dgm:t>
    </dgm:pt>
    <dgm:pt modelId="{8713A076-C9CD-4E43-8E62-CCA3A365B78B}">
      <dgm:prSet phldrT="[Κείμενο]"/>
      <dgm:spPr/>
      <dgm:t>
        <a:bodyPr/>
        <a:lstStyle/>
        <a:p>
          <a:r>
            <a:rPr lang="el-GR" b="1" dirty="0"/>
            <a:t>ΚΟΙΝΟΤΗΤΑ</a:t>
          </a:r>
        </a:p>
      </dgm:t>
    </dgm:pt>
    <dgm:pt modelId="{86008F74-F2F1-4988-AE31-D2200749A370}" cxnId="{25A71901-ADC0-4C0B-90B8-815C8F6240D2}" type="parTrans">
      <dgm:prSet/>
      <dgm:spPr/>
      <dgm:t>
        <a:bodyPr/>
        <a:lstStyle/>
        <a:p>
          <a:endParaRPr lang="el-GR"/>
        </a:p>
      </dgm:t>
    </dgm:pt>
    <dgm:pt modelId="{1EFD5BE3-4E91-4317-838D-DF9D8B572621}" cxnId="{25A71901-ADC0-4C0B-90B8-815C8F6240D2}" type="sibTrans">
      <dgm:prSet/>
      <dgm:spPr/>
      <dgm:t>
        <a:bodyPr/>
        <a:lstStyle/>
        <a:p>
          <a:endParaRPr lang="el-GR"/>
        </a:p>
      </dgm:t>
    </dgm:pt>
    <dgm:pt modelId="{3D72F337-4486-42A0-ACB3-A638A65E0225}">
      <dgm:prSet phldrT="[Κείμενο]" phldr="0" custT="1"/>
      <dgm:spPr/>
      <dgm:t>
        <a:bodyPr vert="horz" wrap="square"/>
        <a:p>
          <a:pPr>
            <a:lnSpc>
              <a:spcPct val="100000"/>
            </a:lnSpc>
            <a:spcBef>
              <a:spcPct val="0"/>
            </a:spcBef>
            <a:spcAft>
              <a:spcPct val="35000"/>
            </a:spcAft>
          </a:pPr>
          <a:r>
            <a:rPr lang="el-GR" sz="1200" b="1" dirty="0"/>
            <a:t>ΔΙΕΥΡΗΜΕΝΟΙ ΚΟΙΝΩΝΙΚΟΙ ΠΑΡΑΓΟΝΤΕΣ</a:t>
          </a:r>
          <a:r>
            <a:rPr lang="el-GR" sz="1200" b="1" dirty="0"/>
            <a:t/>
          </a:r>
          <a:endParaRPr lang="el-GR" sz="1200" b="1" dirty="0"/>
        </a:p>
      </dgm:t>
    </dgm:pt>
    <dgm:pt modelId="{6921DBC0-279A-4FAA-8980-DFD4D9C446FD}" cxnId="{2EACAE1B-B3F6-4EEF-849D-F85878B7DAEE}" type="parTrans">
      <dgm:prSet/>
      <dgm:spPr/>
      <dgm:t>
        <a:bodyPr/>
        <a:lstStyle/>
        <a:p>
          <a:endParaRPr lang="el-GR"/>
        </a:p>
      </dgm:t>
    </dgm:pt>
    <dgm:pt modelId="{585B9431-D1DE-4504-A531-B6BD4A388167}" cxnId="{2EACAE1B-B3F6-4EEF-849D-F85878B7DAEE}" type="sibTrans">
      <dgm:prSet/>
      <dgm:spPr/>
      <dgm:t>
        <a:bodyPr/>
        <a:lstStyle/>
        <a:p>
          <a:endParaRPr lang="el-GR"/>
        </a:p>
      </dgm:t>
    </dgm:pt>
    <dgm:pt modelId="{66FABBEB-6D80-45EB-B73E-441EBEA2CE66}" type="pres">
      <dgm:prSet presAssocID="{289FDC64-856A-416E-8809-0AEAF89358D7}" presName="Name0" presStyleCnt="0">
        <dgm:presLayoutVars>
          <dgm:chMax val="1"/>
          <dgm:dir/>
          <dgm:animLvl val="ctr"/>
          <dgm:resizeHandles val="exact"/>
        </dgm:presLayoutVars>
      </dgm:prSet>
      <dgm:spPr/>
    </dgm:pt>
    <dgm:pt modelId="{A1037D4C-CD0A-492C-A633-0241CB306D6D}" type="pres">
      <dgm:prSet presAssocID="{06526BBA-87AE-4ACC-B693-902389CF9E1B}" presName="centerShape" presStyleLbl="node0" presStyleIdx="0" presStyleCnt="1"/>
      <dgm:spPr/>
    </dgm:pt>
    <dgm:pt modelId="{246A0ADE-BD05-4C5A-A49F-403F8D7C1966}" type="pres">
      <dgm:prSet presAssocID="{2A7317F2-9ACA-4F7E-95EC-4CFF89B738C4}" presName="node" presStyleLbl="node1" presStyleIdx="0" presStyleCnt="4">
        <dgm:presLayoutVars>
          <dgm:bulletEnabled val="1"/>
        </dgm:presLayoutVars>
      </dgm:prSet>
      <dgm:spPr/>
    </dgm:pt>
    <dgm:pt modelId="{740E1BC4-F23B-4B7E-8057-28AF5CC0EFB8}" type="pres">
      <dgm:prSet presAssocID="{2A7317F2-9ACA-4F7E-95EC-4CFF89B738C4}" presName="dummy" presStyleCnt="0"/>
      <dgm:spPr/>
    </dgm:pt>
    <dgm:pt modelId="{85B2FC2B-CA89-4F79-A987-21068B4D4CD7}" type="pres">
      <dgm:prSet presAssocID="{D1F81724-347A-401C-8F37-34F44D9B7F59}" presName="sibTrans" presStyleLbl="sibTrans2D1" presStyleIdx="0" presStyleCnt="4"/>
      <dgm:spPr/>
    </dgm:pt>
    <dgm:pt modelId="{1160FFC2-C987-4725-9893-C747131063FE}" type="pres">
      <dgm:prSet presAssocID="{AF623469-B344-4ACA-B373-A3B1579F3D62}" presName="node" presStyleLbl="node1" presStyleIdx="1" presStyleCnt="4" custScaleX="171581" custScaleY="164764" custRadScaleRad="125907" custRadScaleInc="-4343">
        <dgm:presLayoutVars>
          <dgm:bulletEnabled val="1"/>
        </dgm:presLayoutVars>
      </dgm:prSet>
      <dgm:spPr/>
    </dgm:pt>
    <dgm:pt modelId="{46C86F2A-8BBC-4A40-87D6-8CB6B141AABF}" type="pres">
      <dgm:prSet presAssocID="{AF623469-B344-4ACA-B373-A3B1579F3D62}" presName="dummy" presStyleCnt="0"/>
      <dgm:spPr/>
    </dgm:pt>
    <dgm:pt modelId="{0179D112-3EEB-414A-A41C-3D16ACC3AC7F}" type="pres">
      <dgm:prSet presAssocID="{F6EE74B2-8913-4AFC-B20A-EA751C75A179}" presName="sibTrans" presStyleLbl="sibTrans2D1" presStyleIdx="1" presStyleCnt="4"/>
      <dgm:spPr/>
    </dgm:pt>
    <dgm:pt modelId="{714F397D-78E1-4C3E-92C4-2877E1B8B0A3}" type="pres">
      <dgm:prSet presAssocID="{8713A076-C9CD-4E43-8E62-CCA3A365B78B}" presName="node" presStyleLbl="node1" presStyleIdx="2" presStyleCnt="4">
        <dgm:presLayoutVars>
          <dgm:bulletEnabled val="1"/>
        </dgm:presLayoutVars>
      </dgm:prSet>
      <dgm:spPr/>
    </dgm:pt>
    <dgm:pt modelId="{2FE1806C-B2E4-4F27-B844-2C31C62FBDA7}" type="pres">
      <dgm:prSet presAssocID="{8713A076-C9CD-4E43-8E62-CCA3A365B78B}" presName="dummy" presStyleCnt="0"/>
      <dgm:spPr/>
    </dgm:pt>
    <dgm:pt modelId="{A9D4E9A4-AFD7-477D-91C4-C32790E650D7}" type="pres">
      <dgm:prSet presAssocID="{1EFD5BE3-4E91-4317-838D-DF9D8B572621}" presName="sibTrans" presStyleLbl="sibTrans2D1" presStyleIdx="2" presStyleCnt="4"/>
      <dgm:spPr/>
    </dgm:pt>
    <dgm:pt modelId="{CEF21751-5C29-4B80-89BC-B9F2E4E093BD}" type="pres">
      <dgm:prSet presAssocID="{3D72F337-4486-42A0-ACB3-A638A65E0225}" presName="node" presStyleLbl="node1" presStyleIdx="3" presStyleCnt="4" custScaleX="163336" custScaleY="161954" custRadScaleRad="120584" custRadScaleInc="6960">
        <dgm:presLayoutVars>
          <dgm:bulletEnabled val="1"/>
        </dgm:presLayoutVars>
      </dgm:prSet>
      <dgm:spPr/>
    </dgm:pt>
    <dgm:pt modelId="{A0884E8E-7501-45AB-BD2A-B446F4429029}" type="pres">
      <dgm:prSet presAssocID="{3D72F337-4486-42A0-ACB3-A638A65E0225}" presName="dummy" presStyleCnt="0"/>
      <dgm:spPr/>
    </dgm:pt>
    <dgm:pt modelId="{DE3B9419-B5CC-4A08-A760-E38BD89739BC}" type="pres">
      <dgm:prSet presAssocID="{585B9431-D1DE-4504-A531-B6BD4A388167}" presName="sibTrans" presStyleLbl="sibTrans2D1" presStyleIdx="3" presStyleCnt="4"/>
      <dgm:spPr/>
    </dgm:pt>
  </dgm:ptLst>
  <dgm:cxnLst>
    <dgm:cxn modelId="{E1AE7FC1-65C2-45A0-8698-32A7E9443623}" srcId="{289FDC64-856A-416E-8809-0AEAF89358D7}" destId="{06526BBA-87AE-4ACC-B693-902389CF9E1B}" srcOrd="0" destOrd="0" parTransId="{4A62427E-6786-4389-9B64-286879D0ADF0}" sibTransId="{252060A2-DDEC-4F32-A62D-985F0334FA29}"/>
    <dgm:cxn modelId="{1471A52D-29FB-4691-BC32-E07F7988BA8A}" srcId="{06526BBA-87AE-4ACC-B693-902389CF9E1B}" destId="{2A7317F2-9ACA-4F7E-95EC-4CFF89B738C4}" srcOrd="0" destOrd="0" parTransId="{6D8AA4B3-EB4B-45C5-B334-D20733A489DE}" sibTransId="{D1F81724-347A-401C-8F37-34F44D9B7F59}"/>
    <dgm:cxn modelId="{4C228FD1-7DA2-4341-9270-FE7AD97F1AA5}" srcId="{06526BBA-87AE-4ACC-B693-902389CF9E1B}" destId="{AF623469-B344-4ACA-B373-A3B1579F3D62}" srcOrd="1" destOrd="0" parTransId="{32BDDE5B-6A17-4E3A-B1E7-0B3B88870EDA}" sibTransId="{F6EE74B2-8913-4AFC-B20A-EA751C75A179}"/>
    <dgm:cxn modelId="{25A71901-ADC0-4C0B-90B8-815C8F6240D2}" srcId="{06526BBA-87AE-4ACC-B693-902389CF9E1B}" destId="{8713A076-C9CD-4E43-8E62-CCA3A365B78B}" srcOrd="2" destOrd="0" parTransId="{86008F74-F2F1-4988-AE31-D2200749A370}" sibTransId="{1EFD5BE3-4E91-4317-838D-DF9D8B572621}"/>
    <dgm:cxn modelId="{2EACAE1B-B3F6-4EEF-849D-F85878B7DAEE}" srcId="{06526BBA-87AE-4ACC-B693-902389CF9E1B}" destId="{3D72F337-4486-42A0-ACB3-A638A65E0225}" srcOrd="3" destOrd="0" parTransId="{6921DBC0-279A-4FAA-8980-DFD4D9C446FD}" sibTransId="{585B9431-D1DE-4504-A531-B6BD4A388167}"/>
    <dgm:cxn modelId="{66168FF4-C4A6-49F1-BAB9-D12DFD2F6665}" type="presOf" srcId="{289FDC64-856A-416E-8809-0AEAF89358D7}" destId="{66FABBEB-6D80-45EB-B73E-441EBEA2CE66}" srcOrd="0" destOrd="0" presId="urn:microsoft.com/office/officeart/2005/8/layout/radial6"/>
    <dgm:cxn modelId="{6951D3A0-0C8C-4BF3-A0B1-739C48625EDD}" type="presParOf" srcId="{66FABBEB-6D80-45EB-B73E-441EBEA2CE66}" destId="{A1037D4C-CD0A-492C-A633-0241CB306D6D}" srcOrd="0" destOrd="0" presId="urn:microsoft.com/office/officeart/2005/8/layout/radial6"/>
    <dgm:cxn modelId="{785146B6-3E10-473C-8395-43C480A07C4A}" type="presOf" srcId="{06526BBA-87AE-4ACC-B693-902389CF9E1B}" destId="{A1037D4C-CD0A-492C-A633-0241CB306D6D}" srcOrd="0" destOrd="0" presId="urn:microsoft.com/office/officeart/2005/8/layout/radial6"/>
    <dgm:cxn modelId="{C4595016-EA99-4858-A9E0-E9642F038A3D}" type="presParOf" srcId="{66FABBEB-6D80-45EB-B73E-441EBEA2CE66}" destId="{246A0ADE-BD05-4C5A-A49F-403F8D7C1966}" srcOrd="1" destOrd="0" presId="urn:microsoft.com/office/officeart/2005/8/layout/radial6"/>
    <dgm:cxn modelId="{D27176A3-3FDD-4CA0-9D68-710829FFEDDB}" type="presOf" srcId="{2A7317F2-9ACA-4F7E-95EC-4CFF89B738C4}" destId="{246A0ADE-BD05-4C5A-A49F-403F8D7C1966}" srcOrd="0" destOrd="0" presId="urn:microsoft.com/office/officeart/2005/8/layout/radial6"/>
    <dgm:cxn modelId="{509A4EDE-1C6E-4E3F-878E-A64078BEB6C0}" type="presParOf" srcId="{66FABBEB-6D80-45EB-B73E-441EBEA2CE66}" destId="{740E1BC4-F23B-4B7E-8057-28AF5CC0EFB8}" srcOrd="2" destOrd="0" presId="urn:microsoft.com/office/officeart/2005/8/layout/radial6"/>
    <dgm:cxn modelId="{1CDB70E0-589E-4709-9855-0E3F4F1BE240}" type="presParOf" srcId="{66FABBEB-6D80-45EB-B73E-441EBEA2CE66}" destId="{85B2FC2B-CA89-4F79-A987-21068B4D4CD7}" srcOrd="3" destOrd="0" presId="urn:microsoft.com/office/officeart/2005/8/layout/radial6"/>
    <dgm:cxn modelId="{D65EA708-5854-4E7A-93E3-420706050343}" type="presOf" srcId="{D1F81724-347A-401C-8F37-34F44D9B7F59}" destId="{85B2FC2B-CA89-4F79-A987-21068B4D4CD7}" srcOrd="0" destOrd="0" presId="urn:microsoft.com/office/officeart/2005/8/layout/radial6"/>
    <dgm:cxn modelId="{88DC558D-35A2-492B-91CF-5D62779382F3}" type="presParOf" srcId="{66FABBEB-6D80-45EB-B73E-441EBEA2CE66}" destId="{1160FFC2-C987-4725-9893-C747131063FE}" srcOrd="4" destOrd="0" presId="urn:microsoft.com/office/officeart/2005/8/layout/radial6"/>
    <dgm:cxn modelId="{ED766670-6B65-4FF5-AE55-A44D2E9374F1}" type="presOf" srcId="{AF623469-B344-4ACA-B373-A3B1579F3D62}" destId="{1160FFC2-C987-4725-9893-C747131063FE}" srcOrd="0" destOrd="0" presId="urn:microsoft.com/office/officeart/2005/8/layout/radial6"/>
    <dgm:cxn modelId="{DBCE6066-6A89-448C-A304-7D6D8A8F26D5}" type="presParOf" srcId="{66FABBEB-6D80-45EB-B73E-441EBEA2CE66}" destId="{46C86F2A-8BBC-4A40-87D6-8CB6B141AABF}" srcOrd="5" destOrd="0" presId="urn:microsoft.com/office/officeart/2005/8/layout/radial6"/>
    <dgm:cxn modelId="{A10433AC-2CEA-41C5-AE06-66714DEBE09F}" type="presParOf" srcId="{66FABBEB-6D80-45EB-B73E-441EBEA2CE66}" destId="{0179D112-3EEB-414A-A41C-3D16ACC3AC7F}" srcOrd="6" destOrd="0" presId="urn:microsoft.com/office/officeart/2005/8/layout/radial6"/>
    <dgm:cxn modelId="{97196EDF-02DC-4382-A641-0D8FDE3B86A9}" type="presOf" srcId="{F6EE74B2-8913-4AFC-B20A-EA751C75A179}" destId="{0179D112-3EEB-414A-A41C-3D16ACC3AC7F}" srcOrd="0" destOrd="0" presId="urn:microsoft.com/office/officeart/2005/8/layout/radial6"/>
    <dgm:cxn modelId="{2CECB19F-94CB-4BE4-B42A-EF0C73067540}" type="presParOf" srcId="{66FABBEB-6D80-45EB-B73E-441EBEA2CE66}" destId="{714F397D-78E1-4C3E-92C4-2877E1B8B0A3}" srcOrd="7" destOrd="0" presId="urn:microsoft.com/office/officeart/2005/8/layout/radial6"/>
    <dgm:cxn modelId="{134E9332-196D-477A-A16A-BD5F573B4BA3}" type="presOf" srcId="{8713A076-C9CD-4E43-8E62-CCA3A365B78B}" destId="{714F397D-78E1-4C3E-92C4-2877E1B8B0A3}" srcOrd="0" destOrd="0" presId="urn:microsoft.com/office/officeart/2005/8/layout/radial6"/>
    <dgm:cxn modelId="{E0311D2C-4FB9-4F11-AAB3-03E532B80F4E}" type="presParOf" srcId="{66FABBEB-6D80-45EB-B73E-441EBEA2CE66}" destId="{2FE1806C-B2E4-4F27-B844-2C31C62FBDA7}" srcOrd="8" destOrd="0" presId="urn:microsoft.com/office/officeart/2005/8/layout/radial6"/>
    <dgm:cxn modelId="{6DC9B242-8556-4E04-A0B7-641A389D3CAB}" type="presParOf" srcId="{66FABBEB-6D80-45EB-B73E-441EBEA2CE66}" destId="{A9D4E9A4-AFD7-477D-91C4-C32790E650D7}" srcOrd="9" destOrd="0" presId="urn:microsoft.com/office/officeart/2005/8/layout/radial6"/>
    <dgm:cxn modelId="{56BCF353-09B6-4541-BC41-0E34271B34E8}" type="presOf" srcId="{1EFD5BE3-4E91-4317-838D-DF9D8B572621}" destId="{A9D4E9A4-AFD7-477D-91C4-C32790E650D7}" srcOrd="0" destOrd="0" presId="urn:microsoft.com/office/officeart/2005/8/layout/radial6"/>
    <dgm:cxn modelId="{D2AFF138-2031-41EE-A3B8-B6F231460266}" type="presParOf" srcId="{66FABBEB-6D80-45EB-B73E-441EBEA2CE66}" destId="{CEF21751-5C29-4B80-89BC-B9F2E4E093BD}" srcOrd="10" destOrd="0" presId="urn:microsoft.com/office/officeart/2005/8/layout/radial6"/>
    <dgm:cxn modelId="{D1975CBE-1E9D-4FC6-A862-975FF0766801}" type="presOf" srcId="{3D72F337-4486-42A0-ACB3-A638A65E0225}" destId="{CEF21751-5C29-4B80-89BC-B9F2E4E093BD}" srcOrd="0" destOrd="0" presId="urn:microsoft.com/office/officeart/2005/8/layout/radial6"/>
    <dgm:cxn modelId="{C584864F-4C9B-4B9B-9DF4-6B2DEC9FABEB}" type="presParOf" srcId="{66FABBEB-6D80-45EB-B73E-441EBEA2CE66}" destId="{A0884E8E-7501-45AB-BD2A-B446F4429029}" srcOrd="11" destOrd="0" presId="urn:microsoft.com/office/officeart/2005/8/layout/radial6"/>
    <dgm:cxn modelId="{151B0389-E012-4CCC-9444-1CBA426023AF}" type="presParOf" srcId="{66FABBEB-6D80-45EB-B73E-441EBEA2CE66}" destId="{DE3B9419-B5CC-4A08-A760-E38BD89739BC}" srcOrd="12" destOrd="0" presId="urn:microsoft.com/office/officeart/2005/8/layout/radial6"/>
    <dgm:cxn modelId="{79053272-0767-41C7-98CF-C062274634A1}" type="presOf" srcId="{585B9431-D1DE-4504-A531-B6BD4A388167}" destId="{DE3B9419-B5CC-4A08-A760-E38BD89739BC}" srcOrd="0"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841038" cy="3921125"/>
        <a:chOff x="0" y="0"/>
        <a:chExt cx="10841038" cy="3921125"/>
      </a:xfrm>
    </dsp:grpSpPr>
    <dsp:sp modelId="{CD850D14-B65A-4764-8365-8593FD75D5ED}">
      <dsp:nvSpPr>
        <dsp:cNvPr id="3" name="Rectangles 2"/>
        <dsp:cNvSpPr/>
      </dsp:nvSpPr>
      <dsp:spPr bwMode="white">
        <a:xfrm>
          <a:off x="331" y="321669"/>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l-GR" dirty="0"/>
            <a:t>ΣΩΜΑΤΙΚΗ</a:t>
          </a:r>
        </a:p>
      </dsp:txBody>
      <dsp:txXfrm>
        <a:off x="331" y="321669"/>
        <a:ext cx="2521679" cy="1513008"/>
      </dsp:txXfrm>
    </dsp:sp>
    <dsp:sp modelId="{C0136CBC-1C58-45EA-9A71-186DE8C756F2}">
      <dsp:nvSpPr>
        <dsp:cNvPr id="4" name="Rectangles 3"/>
        <dsp:cNvSpPr/>
      </dsp:nvSpPr>
      <dsp:spPr bwMode="white">
        <a:xfrm>
          <a:off x="2774178" y="321669"/>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l-GR" dirty="0"/>
            <a:t>ΨΥΧΟΛΟΓΙΚΗ</a:t>
          </a:r>
        </a:p>
      </dsp:txBody>
      <dsp:txXfrm>
        <a:off x="2774178" y="321669"/>
        <a:ext cx="2521679" cy="1513008"/>
      </dsp:txXfrm>
    </dsp:sp>
    <dsp:sp modelId="{3C5ABB8C-097F-4587-BC72-668E8AE72322}">
      <dsp:nvSpPr>
        <dsp:cNvPr id="5" name="Rectangles 4"/>
        <dsp:cNvSpPr/>
      </dsp:nvSpPr>
      <dsp:spPr bwMode="white">
        <a:xfrm>
          <a:off x="5548026" y="321669"/>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l-GR" dirty="0"/>
            <a:t>ΚΟΙΝΩΝΙΚΗ</a:t>
          </a:r>
        </a:p>
      </dsp:txBody>
      <dsp:txXfrm>
        <a:off x="5548026" y="321669"/>
        <a:ext cx="2521679" cy="1513008"/>
      </dsp:txXfrm>
    </dsp:sp>
    <dsp:sp modelId="{3195B882-7B76-4E3C-86BB-ACC838734652}">
      <dsp:nvSpPr>
        <dsp:cNvPr id="6" name="Rectangles 5"/>
        <dsp:cNvSpPr/>
      </dsp:nvSpPr>
      <dsp:spPr bwMode="white">
        <a:xfrm>
          <a:off x="8321873" y="321669"/>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l-GR" dirty="0"/>
            <a:t>ΕΚΒΙΑΣΤΙΚΗ</a:t>
          </a:r>
        </a:p>
      </dsp:txBody>
      <dsp:txXfrm>
        <a:off x="8321873" y="321669"/>
        <a:ext cx="2521679" cy="1513008"/>
      </dsp:txXfrm>
    </dsp:sp>
    <dsp:sp modelId="{B42A8920-F22C-48A6-9EED-224B1FB36D4A}">
      <dsp:nvSpPr>
        <dsp:cNvPr id="7" name="Rectangles 6"/>
        <dsp:cNvSpPr/>
      </dsp:nvSpPr>
      <dsp:spPr bwMode="white">
        <a:xfrm>
          <a:off x="331" y="2086448"/>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l-GR" dirty="0"/>
            <a:t>ΡΑΤΣΙΣΤΙΚΗ</a:t>
          </a:r>
        </a:p>
      </dsp:txBody>
      <dsp:txXfrm>
        <a:off x="331" y="2086448"/>
        <a:ext cx="2521679" cy="1513008"/>
      </dsp:txXfrm>
    </dsp:sp>
    <dsp:sp modelId="{1786E9FC-EE6E-4D71-A524-CA23D290FE09}">
      <dsp:nvSpPr>
        <dsp:cNvPr id="8" name="Rectangles 7"/>
        <dsp:cNvSpPr/>
      </dsp:nvSpPr>
      <dsp:spPr bwMode="white">
        <a:xfrm>
          <a:off x="2774178" y="2086448"/>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l-GR" dirty="0"/>
            <a:t>ΣΕΞΟΥΑΛΙΚΗ</a:t>
          </a:r>
        </a:p>
      </dsp:txBody>
      <dsp:txXfrm>
        <a:off x="2774178" y="2086448"/>
        <a:ext cx="2521679" cy="1513008"/>
      </dsp:txXfrm>
    </dsp:sp>
    <dsp:sp modelId="{A519B4BE-8914-4F08-BB26-A2D7F8BBB0D3}">
      <dsp:nvSpPr>
        <dsp:cNvPr id="9" name="Rectangles 8"/>
        <dsp:cNvSpPr/>
      </dsp:nvSpPr>
      <dsp:spPr bwMode="white">
        <a:xfrm>
          <a:off x="5548026" y="2086448"/>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l-GR" dirty="0"/>
            <a:t>ΟΜΟΦΟΒΙΚΗ</a:t>
          </a:r>
        </a:p>
      </dsp:txBody>
      <dsp:txXfrm>
        <a:off x="5548026" y="2086448"/>
        <a:ext cx="2521679" cy="1513008"/>
      </dsp:txXfrm>
    </dsp:sp>
    <dsp:sp modelId="{BABE9093-B707-4356-ADAB-D51AADDAFAA5}">
      <dsp:nvSpPr>
        <dsp:cNvPr id="10" name="Rectangles 9"/>
        <dsp:cNvSpPr/>
      </dsp:nvSpPr>
      <dsp:spPr bwMode="white">
        <a:xfrm>
          <a:off x="8321873" y="2086448"/>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l-GR" dirty="0"/>
            <a:t>ΔΙΑΔΙΚΤΥΑΚΗ</a:t>
          </a:r>
        </a:p>
      </dsp:txBody>
      <dsp:txXfrm>
        <a:off x="8321873" y="2086448"/>
        <a:ext cx="2521679" cy="1513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840914" cy="4385733"/>
        <a:chOff x="0" y="0"/>
        <a:chExt cx="10840914" cy="4385733"/>
      </a:xfrm>
    </dsp:grpSpPr>
    <dsp:sp modelId="{15272A93-7B55-40F4-8842-8AA33604D676}">
      <dsp:nvSpPr>
        <dsp:cNvPr id="3" name="Oval 2"/>
        <dsp:cNvSpPr/>
      </dsp:nvSpPr>
      <dsp:spPr bwMode="white">
        <a:xfrm>
          <a:off x="4786018" y="1583737"/>
          <a:ext cx="1218259" cy="1218259"/>
        </a:xfrm>
        <a:prstGeom prst="ellipse">
          <a:avLst/>
        </a:prstGeom>
      </dsp:spPr>
      <dsp:style>
        <a:lnRef idx="2">
          <a:schemeClr val="lt1"/>
        </a:lnRef>
        <a:fillRef idx="1">
          <a:schemeClr val="accent1"/>
        </a:fillRef>
        <a:effectRef idx="0">
          <a:scrgbClr r="0" g="0" b="0"/>
        </a:effectRef>
        <a:fontRef idx="minor">
          <a:schemeClr val="lt1"/>
        </a:fontRef>
      </dsp:style>
      <dsp:txBody>
        <a:bodyPr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l-GR" b="1" dirty="0"/>
            <a:t>ΘΥΜΑ</a:t>
          </a:r>
        </a:p>
      </dsp:txBody>
      <dsp:txXfrm>
        <a:off x="4786018" y="1583737"/>
        <a:ext cx="1218259" cy="1218259"/>
      </dsp:txXfrm>
    </dsp:sp>
    <dsp:sp modelId="{12FDAF58-7454-43C4-A00D-77F1B6CAFB32}">
      <dsp:nvSpPr>
        <dsp:cNvPr id="4" name="Freeform 3"/>
        <dsp:cNvSpPr/>
      </dsp:nvSpPr>
      <dsp:spPr bwMode="white">
        <a:xfrm>
          <a:off x="5212409" y="1390884"/>
          <a:ext cx="365478" cy="20228"/>
        </a:xfrm>
        <a:custGeom>
          <a:avLst/>
          <a:gdLst/>
          <a:ahLst/>
          <a:cxnLst/>
          <a:pathLst>
            <a:path w="576" h="32">
              <a:moveTo>
                <a:pt x="288" y="304"/>
              </a:moveTo>
              <a:lnTo>
                <a:pt x="288" y="-272"/>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l-GR">
            <a:solidFill>
              <a:schemeClr val="tx1"/>
            </a:solidFill>
          </a:endParaRPr>
        </a:p>
      </dsp:txBody>
      <dsp:txXfrm>
        <a:off x="5212409" y="1390884"/>
        <a:ext cx="365478" cy="20228"/>
      </dsp:txXfrm>
    </dsp:sp>
    <dsp:sp modelId="{687071BF-D1D5-4810-9B54-67F0D1F001E3}">
      <dsp:nvSpPr>
        <dsp:cNvPr id="5" name="Oval 4"/>
        <dsp:cNvSpPr/>
      </dsp:nvSpPr>
      <dsp:spPr bwMode="white">
        <a:xfrm>
          <a:off x="4786018" y="0"/>
          <a:ext cx="1218259" cy="1218259"/>
        </a:xfrm>
        <a:prstGeom prst="ellipse">
          <a:avLst/>
        </a:prstGeom>
      </dsp:spPr>
      <dsp:style>
        <a:lnRef idx="2">
          <a:schemeClr val="lt1"/>
        </a:lnRef>
        <a:fillRef idx="1">
          <a:schemeClr val="accent1"/>
        </a:fillRef>
        <a:effectRef idx="0">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1800" b="1" dirty="0"/>
            <a:t>ΘΥΤΗΣ</a:t>
          </a:r>
        </a:p>
      </dsp:txBody>
      <dsp:txXfrm>
        <a:off x="4786018" y="0"/>
        <a:ext cx="1218259" cy="1218259"/>
      </dsp:txXfrm>
    </dsp:sp>
    <dsp:sp modelId="{D4FA4B0C-2D60-4284-AEAC-C77385AAEB43}">
      <dsp:nvSpPr>
        <dsp:cNvPr id="6" name="Freeform 5"/>
        <dsp:cNvSpPr/>
      </dsp:nvSpPr>
      <dsp:spPr bwMode="white">
        <a:xfrm>
          <a:off x="6003651" y="2150940"/>
          <a:ext cx="398713" cy="20228"/>
        </a:xfrm>
        <a:custGeom>
          <a:avLst/>
          <a:gdLst/>
          <a:ahLst/>
          <a:cxnLst/>
          <a:pathLst>
            <a:path w="628" h="32">
              <a:moveTo>
                <a:pt x="0" y="28"/>
              </a:moveTo>
              <a:lnTo>
                <a:pt x="628" y="4"/>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l-GR">
            <a:solidFill>
              <a:schemeClr val="tx1"/>
            </a:solidFill>
          </a:endParaRPr>
        </a:p>
      </dsp:txBody>
      <dsp:txXfrm>
        <a:off x="6003651" y="2150940"/>
        <a:ext cx="398713" cy="20228"/>
      </dsp:txXfrm>
    </dsp:sp>
    <dsp:sp modelId="{8272C274-AFA9-4E90-94AF-3703781EC51C}">
      <dsp:nvSpPr>
        <dsp:cNvPr id="7" name="Oval 6"/>
        <dsp:cNvSpPr/>
      </dsp:nvSpPr>
      <dsp:spPr bwMode="white">
        <a:xfrm>
          <a:off x="6401193" y="994197"/>
          <a:ext cx="2351581" cy="2225504"/>
        </a:xfrm>
        <a:prstGeom prst="ellipse">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600" b="1" dirty="0"/>
            <a:t>BYSTANDERS</a:t>
          </a:r>
          <a:r>
            <a:rPr lang="el-GR" sz="1600" b="1" dirty="0"/>
            <a:t> </a:t>
          </a:r>
        </a:p>
      </dsp:txBody>
      <dsp:txXfrm>
        <a:off x="6401193" y="994197"/>
        <a:ext cx="2351581" cy="2225504"/>
      </dsp:txXfrm>
    </dsp:sp>
    <dsp:sp modelId="{DA2921F7-0E0D-4F6B-B7E2-96AAEF5B5A71}">
      <dsp:nvSpPr>
        <dsp:cNvPr id="8" name="Freeform 7"/>
        <dsp:cNvSpPr/>
      </dsp:nvSpPr>
      <dsp:spPr bwMode="white">
        <a:xfrm>
          <a:off x="5212409" y="2974621"/>
          <a:ext cx="365478" cy="20228"/>
        </a:xfrm>
        <a:custGeom>
          <a:avLst/>
          <a:gdLst/>
          <a:ahLst/>
          <a:cxnLst/>
          <a:pathLst>
            <a:path w="576" h="32">
              <a:moveTo>
                <a:pt x="288" y="-272"/>
              </a:moveTo>
              <a:lnTo>
                <a:pt x="288" y="304"/>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l-GR">
            <a:solidFill>
              <a:schemeClr val="tx1"/>
            </a:solidFill>
          </a:endParaRPr>
        </a:p>
      </dsp:txBody>
      <dsp:txXfrm>
        <a:off x="5212409" y="2974621"/>
        <a:ext cx="365478" cy="20228"/>
      </dsp:txXfrm>
    </dsp:sp>
    <dsp:sp modelId="{4253E52E-212A-414D-8E7F-CD97D5305A9D}">
      <dsp:nvSpPr>
        <dsp:cNvPr id="9" name="Oval 8"/>
        <dsp:cNvSpPr/>
      </dsp:nvSpPr>
      <dsp:spPr bwMode="white">
        <a:xfrm>
          <a:off x="4786018" y="3167474"/>
          <a:ext cx="1218259" cy="1218259"/>
        </a:xfrm>
        <a:prstGeom prst="ellipse">
          <a:avLst/>
        </a:prstGeom>
      </dsp:spPr>
      <dsp:style>
        <a:lnRef idx="2">
          <a:schemeClr val="lt1"/>
        </a:lnRef>
        <a:fillRef idx="1">
          <a:schemeClr val="accent1"/>
        </a:fillRef>
        <a:effectRef idx="0">
          <a:scrgbClr r="0" g="0" b="0"/>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1200" b="1" dirty="0"/>
            <a:t>ΣΥΝΕΡΓΟΙ</a:t>
          </a:r>
        </a:p>
      </dsp:txBody>
      <dsp:txXfrm>
        <a:off x="4786018" y="3167474"/>
        <a:ext cx="1218259" cy="1218259"/>
      </dsp:txXfrm>
    </dsp:sp>
    <dsp:sp modelId="{F7FC2244-6087-4C82-931D-292592A02C19}">
      <dsp:nvSpPr>
        <dsp:cNvPr id="10" name="Freeform 9"/>
        <dsp:cNvSpPr/>
      </dsp:nvSpPr>
      <dsp:spPr bwMode="white">
        <a:xfrm>
          <a:off x="4579765" y="2168738"/>
          <a:ext cx="206391" cy="20228"/>
        </a:xfrm>
        <a:custGeom>
          <a:avLst/>
          <a:gdLst/>
          <a:ahLst/>
          <a:cxnLst/>
          <a:pathLst>
            <a:path w="325" h="32">
              <a:moveTo>
                <a:pt x="325" y="19"/>
              </a:moveTo>
              <a:lnTo>
                <a:pt x="0" y="13"/>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l-GR">
            <a:solidFill>
              <a:schemeClr val="tx1"/>
            </a:solidFill>
          </a:endParaRPr>
        </a:p>
      </dsp:txBody>
      <dsp:txXfrm>
        <a:off x="4579765" y="2168738"/>
        <a:ext cx="206391" cy="20228"/>
      </dsp:txXfrm>
    </dsp:sp>
    <dsp:sp modelId="{8ED703C4-443C-4F3E-B2DE-B377B19A51EB}">
      <dsp:nvSpPr>
        <dsp:cNvPr id="11" name="Oval 10"/>
        <dsp:cNvSpPr/>
      </dsp:nvSpPr>
      <dsp:spPr bwMode="white">
        <a:xfrm>
          <a:off x="2329684" y="1089712"/>
          <a:ext cx="2250344" cy="2129943"/>
        </a:xfrm>
        <a:prstGeom prst="ellipse">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1600" b="1" dirty="0"/>
            <a:t>ΕΝΙΣΧΥΤΕΣ</a:t>
          </a:r>
        </a:p>
      </dsp:txBody>
      <dsp:txXfrm>
        <a:off x="2329684" y="1089712"/>
        <a:ext cx="2250344" cy="2129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841038" cy="3921125"/>
        <a:chOff x="0" y="0"/>
        <a:chExt cx="10841038" cy="3921125"/>
      </a:xfrm>
    </dsp:grpSpPr>
    <dsp:sp modelId="{BEB83562-95FA-495E-BA2E-57073B8ED330}">
      <dsp:nvSpPr>
        <dsp:cNvPr id="3" name="Rectangles 2"/>
        <dsp:cNvSpPr/>
      </dsp:nvSpPr>
      <dsp:spPr bwMode="white">
        <a:xfrm>
          <a:off x="331" y="321669"/>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l-GR" dirty="0"/>
            <a:t>Αφορά τον θύτη και το θύμα </a:t>
          </a:r>
        </a:p>
      </dsp:txBody>
      <dsp:txXfrm>
        <a:off x="331" y="321669"/>
        <a:ext cx="2521679" cy="1513008"/>
      </dsp:txXfrm>
    </dsp:sp>
    <dsp:sp modelId="{36D4E003-422E-45F4-9C90-CB0067F0311C}">
      <dsp:nvSpPr>
        <dsp:cNvPr id="4" name="Rectangles 3"/>
        <dsp:cNvSpPr/>
      </dsp:nvSpPr>
      <dsp:spPr bwMode="white">
        <a:xfrm>
          <a:off x="2774178" y="321669"/>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l-GR" dirty="0"/>
            <a:t>Η σωματική διάσταση είναι η σοβαρότερη</a:t>
          </a:r>
        </a:p>
      </dsp:txBody>
      <dsp:txXfrm>
        <a:off x="2774178" y="321669"/>
        <a:ext cx="2521679" cy="1513008"/>
      </dsp:txXfrm>
    </dsp:sp>
    <dsp:sp modelId="{4A0D4FCE-E354-4469-B5C7-247293B6FF79}">
      <dsp:nvSpPr>
        <dsp:cNvPr id="5" name="Rectangles 4"/>
        <dsp:cNvSpPr/>
      </dsp:nvSpPr>
      <dsp:spPr bwMode="white">
        <a:xfrm>
          <a:off x="5548026" y="321669"/>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l-GR" dirty="0"/>
            <a:t>Είναι μέρος φυσιολογικής αναπτυξιακής διαδικασίας</a:t>
          </a:r>
        </a:p>
      </dsp:txBody>
      <dsp:txXfrm>
        <a:off x="5548026" y="321669"/>
        <a:ext cx="2521679" cy="1513008"/>
      </dsp:txXfrm>
    </dsp:sp>
    <dsp:sp modelId="{EFED0202-6788-44C5-BA74-850B9CE18DB8}">
      <dsp:nvSpPr>
        <dsp:cNvPr id="6" name="Rectangles 5"/>
        <dsp:cNvSpPr/>
      </dsp:nvSpPr>
      <dsp:spPr bwMode="white">
        <a:xfrm>
          <a:off x="8321873" y="321669"/>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l-GR" dirty="0"/>
            <a:t>Ο μαθητής που υφίσταται Ε.ΒΙ.Ε το έχει προκαλέσει</a:t>
          </a:r>
        </a:p>
      </dsp:txBody>
      <dsp:txXfrm>
        <a:off x="8321873" y="321669"/>
        <a:ext cx="2521679" cy="1513008"/>
      </dsp:txXfrm>
    </dsp:sp>
    <dsp:sp modelId="{1D051A5B-7543-438F-AE35-C229B19F1A59}">
      <dsp:nvSpPr>
        <dsp:cNvPr id="7" name="Rectangles 6"/>
        <dsp:cNvSpPr/>
      </dsp:nvSpPr>
      <dsp:spPr bwMode="white">
        <a:xfrm>
          <a:off x="331" y="2086448"/>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l-GR" dirty="0"/>
            <a:t>Το θύμα πρέπει να ανταποδώσει</a:t>
          </a:r>
        </a:p>
      </dsp:txBody>
      <dsp:txXfrm>
        <a:off x="331" y="2086448"/>
        <a:ext cx="2521679" cy="1513008"/>
      </dsp:txXfrm>
    </dsp:sp>
    <dsp:sp modelId="{82B57950-D15B-4FE8-93FB-678870F17713}">
      <dsp:nvSpPr>
        <dsp:cNvPr id="8" name="Rectangles 7"/>
        <dsp:cNvSpPr/>
      </dsp:nvSpPr>
      <dsp:spPr bwMode="white">
        <a:xfrm>
          <a:off x="2774178" y="2086448"/>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l-GR" dirty="0"/>
            <a:t>Δεν ενθαρρύνουμε το «κάρφωμα»</a:t>
          </a:r>
        </a:p>
      </dsp:txBody>
      <dsp:txXfrm>
        <a:off x="2774178" y="2086448"/>
        <a:ext cx="2521679" cy="1513008"/>
      </dsp:txXfrm>
    </dsp:sp>
    <dsp:sp modelId="{81F6C4AE-B4D2-4CCB-B9F9-BCBFABEA56C9}">
      <dsp:nvSpPr>
        <dsp:cNvPr id="9" name="Rectangles 8"/>
        <dsp:cNvSpPr/>
      </dsp:nvSpPr>
      <dsp:spPr bwMode="white">
        <a:xfrm>
          <a:off x="5548026" y="2086448"/>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l-GR" dirty="0"/>
            <a:t>Οι θύτες είναι «κακά παιδιά»</a:t>
          </a:r>
        </a:p>
      </dsp:txBody>
      <dsp:txXfrm>
        <a:off x="5548026" y="2086448"/>
        <a:ext cx="2521679" cy="1513008"/>
      </dsp:txXfrm>
    </dsp:sp>
    <dsp:sp modelId="{FEF53748-6A12-44B4-9205-FD486058604D}">
      <dsp:nvSpPr>
        <dsp:cNvPr id="10" name="Rectangles 9"/>
        <dsp:cNvSpPr/>
      </dsp:nvSpPr>
      <dsp:spPr bwMode="white">
        <a:xfrm>
          <a:off x="8321873" y="2086448"/>
          <a:ext cx="2521679" cy="1513008"/>
        </a:xfrm>
        <a:prstGeom prst="rect">
          <a:avLst/>
        </a:prstGeom>
      </dsp:spPr>
      <dsp:style>
        <a:lnRef idx="2">
          <a:schemeClr val="lt1"/>
        </a:lnRef>
        <a:fillRef idx="1">
          <a:schemeClr val="accent1"/>
        </a:fillRef>
        <a:effectRef idx="0">
          <a:scrgbClr r="0" g="0" b="0"/>
        </a:effectRef>
        <a:fontRef idx="minor">
          <a:schemeClr val="lt1"/>
        </a:fontRef>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l-GR" dirty="0"/>
            <a:t>Πρόκειται για μια απλά παροδική φάση</a:t>
          </a:r>
        </a:p>
      </dsp:txBody>
      <dsp:txXfrm>
        <a:off x="8321873" y="2086448"/>
        <a:ext cx="2521679" cy="1513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034395" cy="5569585"/>
        <a:chOff x="0" y="0"/>
        <a:chExt cx="11034395" cy="5569585"/>
      </a:xfrm>
    </dsp:grpSpPr>
    <dsp:sp modelId="{85B2FC2B-CA89-4F79-A987-21068B4D4CD7}">
      <dsp:nvSpPr>
        <dsp:cNvPr id="5" name="Block Arc 4"/>
        <dsp:cNvSpPr/>
      </dsp:nvSpPr>
      <dsp:spPr bwMode="white">
        <a:xfrm>
          <a:off x="3799484" y="454056"/>
          <a:ext cx="4518869" cy="4518869"/>
        </a:xfrm>
        <a:prstGeom prst="blockArc">
          <a:avLst>
            <a:gd name="adj1" fmla="val 15300212"/>
            <a:gd name="adj2" fmla="val 18665"/>
            <a:gd name="adj3" fmla="val 3962"/>
          </a:avLst>
        </a:prstGeom>
        <a:sp3d z="-80000" prstMaterial="plastic">
          <a:bevelT w="50800" h="50800"/>
          <a:bevelB w="25400" h="25400" prst="angle"/>
        </a:sp3d>
      </dsp:spPr>
      <dsp:style>
        <a:lnRef idx="0">
          <a:schemeClr val="accent1">
            <a:tint val="60000"/>
          </a:schemeClr>
        </a:lnRef>
        <a:fillRef idx="3">
          <a:schemeClr val="accent1">
            <a:tint val="60000"/>
          </a:schemeClr>
        </a:fillRef>
        <a:effectRef idx="2">
          <a:scrgbClr r="0" g="0" b="0"/>
        </a:effectRef>
        <a:fontRef idx="minor">
          <a:schemeClr val="lt1"/>
        </a:fontRef>
      </dsp:style>
      <dsp:txXfrm>
        <a:off x="3799484" y="454056"/>
        <a:ext cx="4518869" cy="4518869"/>
      </dsp:txXfrm>
    </dsp:sp>
    <dsp:sp modelId="{0179D112-3EEB-414A-A41C-3D16ACC3AC7F}">
      <dsp:nvSpPr>
        <dsp:cNvPr id="7" name="Block Arc 6"/>
        <dsp:cNvSpPr/>
      </dsp:nvSpPr>
      <dsp:spPr bwMode="white">
        <a:xfrm>
          <a:off x="3803641" y="597778"/>
          <a:ext cx="4518869" cy="4518869"/>
        </a:xfrm>
        <a:prstGeom prst="blockArc">
          <a:avLst>
            <a:gd name="adj1" fmla="val 21382517"/>
            <a:gd name="adj2" fmla="val 6306856"/>
            <a:gd name="adj3" fmla="val 3962"/>
          </a:avLst>
        </a:prstGeom>
        <a:sp3d z="-80000" prstMaterial="plastic">
          <a:bevelT w="50800" h="50800"/>
          <a:bevelB w="25400" h="25400" prst="angle"/>
        </a:sp3d>
      </dsp:spPr>
      <dsp:style>
        <a:lnRef idx="0">
          <a:schemeClr val="accent1">
            <a:tint val="60000"/>
          </a:schemeClr>
        </a:lnRef>
        <a:fillRef idx="3">
          <a:schemeClr val="accent1">
            <a:tint val="60000"/>
          </a:schemeClr>
        </a:fillRef>
        <a:effectRef idx="2">
          <a:scrgbClr r="0" g="0" b="0"/>
        </a:effectRef>
        <a:fontRef idx="minor">
          <a:schemeClr val="lt1"/>
        </a:fontRef>
      </dsp:style>
      <dsp:txXfrm>
        <a:off x="3803641" y="597778"/>
        <a:ext cx="4518869" cy="4518869"/>
      </dsp:txXfrm>
    </dsp:sp>
    <dsp:sp modelId="{A9D4E9A4-AFD7-477D-91C4-C32790E650D7}">
      <dsp:nvSpPr>
        <dsp:cNvPr id="9" name="Block Arc 8"/>
        <dsp:cNvSpPr/>
      </dsp:nvSpPr>
      <dsp:spPr bwMode="white">
        <a:xfrm>
          <a:off x="2823992" y="570789"/>
          <a:ext cx="4518869" cy="4518869"/>
        </a:xfrm>
        <a:prstGeom prst="blockArc">
          <a:avLst>
            <a:gd name="adj1" fmla="val 4682516"/>
            <a:gd name="adj2" fmla="val 11025797"/>
            <a:gd name="adj3" fmla="val 3962"/>
          </a:avLst>
        </a:prstGeom>
        <a:sp3d z="-80000" prstMaterial="plastic">
          <a:bevelT w="50800" h="50800"/>
          <a:bevelB w="25400" h="25400" prst="angle"/>
        </a:sp3d>
      </dsp:spPr>
      <dsp:style>
        <a:lnRef idx="0">
          <a:schemeClr val="accent1">
            <a:tint val="60000"/>
          </a:schemeClr>
        </a:lnRef>
        <a:fillRef idx="3">
          <a:schemeClr val="accent1">
            <a:tint val="60000"/>
          </a:schemeClr>
        </a:fillRef>
        <a:effectRef idx="2">
          <a:scrgbClr r="0" g="0" b="0"/>
        </a:effectRef>
        <a:fontRef idx="minor">
          <a:schemeClr val="lt1"/>
        </a:fontRef>
      </dsp:style>
      <dsp:txXfrm>
        <a:off x="2823992" y="570789"/>
        <a:ext cx="4518869" cy="4518869"/>
      </dsp:txXfrm>
    </dsp:sp>
    <dsp:sp modelId="{DE3B9419-B5CC-4A08-A760-E38BD89739BC}">
      <dsp:nvSpPr>
        <dsp:cNvPr id="11" name="Block Arc 10"/>
        <dsp:cNvSpPr/>
      </dsp:nvSpPr>
      <dsp:spPr bwMode="white">
        <a:xfrm>
          <a:off x="2827970" y="480766"/>
          <a:ext cx="4518869" cy="4518869"/>
        </a:xfrm>
        <a:prstGeom prst="blockArc">
          <a:avLst>
            <a:gd name="adj1" fmla="val 10877816"/>
            <a:gd name="adj2" fmla="val 16910808"/>
            <a:gd name="adj3" fmla="val 3962"/>
          </a:avLst>
        </a:prstGeom>
        <a:sp3d z="-80000" prstMaterial="plastic">
          <a:bevelT w="50800" h="50800"/>
          <a:bevelB w="25400" h="25400" prst="angle"/>
        </a:sp3d>
      </dsp:spPr>
      <dsp:style>
        <a:lnRef idx="0">
          <a:schemeClr val="accent1">
            <a:tint val="60000"/>
          </a:schemeClr>
        </a:lnRef>
        <a:fillRef idx="3">
          <a:schemeClr val="accent1">
            <a:tint val="60000"/>
          </a:schemeClr>
        </a:fillRef>
        <a:effectRef idx="2">
          <a:scrgbClr r="0" g="0" b="0"/>
        </a:effectRef>
        <a:fontRef idx="minor">
          <a:schemeClr val="lt1"/>
        </a:fontRef>
      </dsp:style>
      <dsp:txXfrm>
        <a:off x="2827970" y="480766"/>
        <a:ext cx="4518869" cy="4518869"/>
      </dsp:txXfrm>
    </dsp:sp>
    <dsp:sp modelId="{A1037D4C-CD0A-492C-A633-0241CB306D6D}">
      <dsp:nvSpPr>
        <dsp:cNvPr id="3" name="Oval 2"/>
        <dsp:cNvSpPr/>
      </dsp:nvSpPr>
      <dsp:spPr bwMode="white">
        <a:xfrm>
          <a:off x="4529682" y="1797277"/>
          <a:ext cx="1975030" cy="1975030"/>
        </a:xfrm>
        <a:prstGeom prst="ellipse">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52070" tIns="52070" rIns="52070" bIns="52070" anchor="ctr"/>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el-GR" dirty="0"/>
            <a:t>Ε.ΒΙ.Ε.</a:t>
          </a:r>
        </a:p>
      </dsp:txBody>
      <dsp:txXfrm>
        <a:off x="4529682" y="1797277"/>
        <a:ext cx="1975030" cy="1975030"/>
      </dsp:txXfrm>
    </dsp:sp>
    <dsp:sp modelId="{246A0ADE-BD05-4C5A-A49F-403F8D7C1966}">
      <dsp:nvSpPr>
        <dsp:cNvPr id="4" name="Oval 3"/>
        <dsp:cNvSpPr/>
      </dsp:nvSpPr>
      <dsp:spPr bwMode="white">
        <a:xfrm>
          <a:off x="4825937" y="0"/>
          <a:ext cx="1382521" cy="1382521"/>
        </a:xfrm>
        <a:prstGeom prst="ellipse">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vert="horz" wrap="square" lIns="17780" tIns="17780" rIns="17780" bIns="1778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l-GR" sz="1400" b="1" dirty="0"/>
            <a:t>ΑΤΟΜΙΚΟ</a:t>
          </a:r>
          <a:endParaRPr lang="el-GR" sz="1400" b="1" dirty="0"/>
        </a:p>
      </dsp:txBody>
      <dsp:txXfrm>
        <a:off x="4825937" y="0"/>
        <a:ext cx="1382521" cy="1382521"/>
      </dsp:txXfrm>
    </dsp:sp>
    <dsp:sp modelId="{1160FFC2-C987-4725-9893-C747131063FE}">
      <dsp:nvSpPr>
        <dsp:cNvPr id="6" name="Oval 5"/>
        <dsp:cNvSpPr/>
      </dsp:nvSpPr>
      <dsp:spPr bwMode="white">
        <a:xfrm>
          <a:off x="7461159" y="2033597"/>
          <a:ext cx="1382521" cy="1382521"/>
        </a:xfrm>
        <a:prstGeom prst="ellipse">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vert="horz" wrap="square" lIns="15240" tIns="15240" rIns="15240" bIns="1524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l-GR" sz="1200" b="1" dirty="0"/>
            <a:t>ΔΙΑΤΟΜΙΚΟ/ΕΠΙΠΕΔΟ ΣΧΕΣΕΩΝ</a:t>
          </a:r>
          <a:endParaRPr sz="1200"/>
        </a:p>
      </dsp:txBody>
      <dsp:txXfrm>
        <a:off x="7461159" y="2033597"/>
        <a:ext cx="1382521" cy="1382521"/>
      </dsp:txXfrm>
    </dsp:sp>
    <dsp:sp modelId="{714F397D-78E1-4C3E-92C4-2877E1B8B0A3}">
      <dsp:nvSpPr>
        <dsp:cNvPr id="8" name="Oval 7"/>
        <dsp:cNvSpPr/>
      </dsp:nvSpPr>
      <dsp:spPr bwMode="white">
        <a:xfrm>
          <a:off x="4825937" y="4187064"/>
          <a:ext cx="1382521" cy="1382521"/>
        </a:xfrm>
        <a:prstGeom prst="ellipse">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l-GR" b="1" dirty="0"/>
            <a:t>ΚΟΙΝΟΤΗΤΑ</a:t>
          </a:r>
        </a:p>
      </dsp:txBody>
      <dsp:txXfrm>
        <a:off x="4825937" y="4187064"/>
        <a:ext cx="1382521" cy="1382521"/>
      </dsp:txXfrm>
    </dsp:sp>
    <dsp:sp modelId="{CEF21751-5C29-4B80-89BC-B9F2E4E093BD}">
      <dsp:nvSpPr>
        <dsp:cNvPr id="10" name="Oval 9"/>
        <dsp:cNvSpPr/>
      </dsp:nvSpPr>
      <dsp:spPr bwMode="white">
        <a:xfrm>
          <a:off x="2303149" y="2001555"/>
          <a:ext cx="1382521" cy="1382521"/>
        </a:xfrm>
        <a:prstGeom prst="ellipse">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vert="horz" wrap="square" lIns="15240" tIns="15240" rIns="15240" bIns="1524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l-GR" sz="1200" b="1" dirty="0"/>
            <a:t>ΔΙΕΥΡΗΜΕΝΟΙ ΚΟΙΝΩΝΙΚΟΙ ΠΑΡΑΓΟΝΤΕΣ</a:t>
          </a:r>
          <a:endParaRPr lang="el-GR" sz="1200" b="1" dirty="0"/>
        </a:p>
      </dsp:txBody>
      <dsp:txXfrm>
        <a:off x="2303149" y="2001555"/>
        <a:ext cx="1382521" cy="13825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0C04EB3-3466-4ED9-A7CE-72CD200DBE89}" type="datetime1">
              <a:rPr lang="el-GR" smtClean="0"/>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C078EF9-7F2B-4B20-A25C-9E80C16977B9}" type="slidenum">
              <a:rPr lang="el-GR" smtClean="0"/>
            </a:fld>
            <a:endParaRPr lang="el-G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6015B86-664B-4C84-9D5D-FA8088218198}" type="datetime1">
              <a:rPr lang="el-GR" noProof="0" smtClean="0"/>
            </a:fld>
            <a:endParaRPr lang="el-GR" noProof="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Κάντε κλικ για επεξεργασία των στυλ κειμένου του υποδείγματος</a:t>
            </a:r>
            <a:endParaRPr lang="el-GR" noProof="0"/>
          </a:p>
          <a:p>
            <a:pPr lvl="1" rtl="0"/>
            <a:r>
              <a:rPr lang="el-GR" noProof="0"/>
              <a:t>Δεύτερου επιπέδου</a:t>
            </a:r>
            <a:endParaRPr lang="el-GR" noProof="0"/>
          </a:p>
          <a:p>
            <a:pPr lvl="2" rtl="0"/>
            <a:r>
              <a:rPr lang="el-GR" noProof="0"/>
              <a:t>Τρίτου επιπέδου</a:t>
            </a:r>
            <a:endParaRPr lang="el-GR" noProof="0"/>
          </a:p>
          <a:p>
            <a:pPr lvl="3" rtl="0"/>
            <a:r>
              <a:rPr lang="el-GR" noProof="0"/>
              <a:t>Τέταρτου επιπέδου</a:t>
            </a:r>
            <a:endParaRPr lang="el-GR" noProof="0"/>
          </a:p>
          <a:p>
            <a:pPr lvl="4" rtl="0"/>
            <a:r>
              <a:rPr lang="el-GR" noProof="0"/>
              <a:t>Πέμπτου επιπέδου</a:t>
            </a:r>
            <a:endParaRPr lang="el-GR" noProof="0"/>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AAF9CF-D1E5-49FD-94F7-B246BB67E246}" type="slidenum">
              <a:rPr lang="el-GR" noProof="0" smtClean="0"/>
            </a:fld>
            <a:endParaRPr lang="el-GR"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C6AAF9CF-D1E5-49FD-94F7-B246BB67E246}" type="slidenum">
              <a:rPr lang="el-GR" noProof="0" smtClean="0"/>
            </a:fld>
            <a:endParaRPr lang="el-GR" noProof="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C6AAF9CF-D1E5-49FD-94F7-B246BB67E246}" type="slidenum">
              <a:rPr lang="el-GR" noProof="0" smtClean="0"/>
            </a:fld>
            <a:endParaRPr lang="el-GR" noProof="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C6AAF9CF-D1E5-49FD-94F7-B246BB67E246}" type="slidenum">
              <a:rPr lang="el-GR" noProof="0" smtClean="0"/>
            </a:fld>
            <a:endParaRPr lang="el-GR" noProof="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C6AAF9CF-D1E5-49FD-94F7-B246BB67E246}" type="slidenum">
              <a:rPr lang="el-GR" noProof="0" smtClean="0"/>
            </a:fld>
            <a:endParaRPr lang="el-GR" noProof="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C6AAF9CF-D1E5-49FD-94F7-B246BB67E246}" type="slidenum">
              <a:rPr lang="el-GR" smtClean="0"/>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Τίτλος και περιεχόμενο">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Εικόνα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Τίτλος 1"/>
          <p:cNvSpPr>
            <a:spLocks noGrp="1"/>
          </p:cNvSpPr>
          <p:nvPr>
            <p:ph type="title" hasCustomPrompt="1"/>
          </p:nvPr>
        </p:nvSpPr>
        <p:spPr>
          <a:xfrm>
            <a:off x="685801" y="609600"/>
            <a:ext cx="10840914" cy="1260000"/>
          </a:xfrm>
        </p:spPr>
        <p:txBody>
          <a:bodyPr rtlCol="0" anchor="ctr" anchorCtr="0">
            <a:normAutofit/>
          </a:bodyPr>
          <a:lstStyle>
            <a:lvl1pPr>
              <a:defRPr sz="3000"/>
            </a:lvl1pPr>
          </a:lstStyle>
          <a:p>
            <a:pPr rtl="0"/>
            <a:r>
              <a:rPr lang="el-GR" noProof="0"/>
              <a:t>Κάντε κλικ για να επεξεργαστείτε το Στυλ κύριου τίτλου</a:t>
            </a:r>
            <a:endParaRPr lang="el-GR" noProof="0"/>
          </a:p>
        </p:txBody>
      </p:sp>
      <p:sp>
        <p:nvSpPr>
          <p:cNvPr id="3" name="Θέση περιεχομένου 2"/>
          <p:cNvSpPr>
            <a:spLocks noGrp="1"/>
          </p:cNvSpPr>
          <p:nvPr>
            <p:ph idx="1" hasCustomPrompt="1"/>
          </p:nvPr>
        </p:nvSpPr>
        <p:spPr>
          <a:xfrm>
            <a:off x="685801" y="1869601"/>
            <a:ext cx="10840914" cy="3921600"/>
          </a:xfrm>
        </p:spPr>
        <p:txBody>
          <a:bodyPr rtlCol="0" anchor="t" anchorCtr="0"/>
          <a:lstStyle/>
          <a:p>
            <a:pPr lvl="0" rtl="0"/>
            <a:r>
              <a:rPr lang="el-GR" noProof="0" dirty="0"/>
              <a:t>Κάντε κλικ για επεξεργασία των στυλ κειμένου του υποδείγματος</a:t>
            </a:r>
            <a:endParaRPr lang="el-GR" noProof="0" dirty="0"/>
          </a:p>
          <a:p>
            <a:pPr lvl="1" rtl="0"/>
            <a:r>
              <a:rPr lang="el-GR" noProof="0" dirty="0"/>
              <a:t>Δεύτερου επιπέδου</a:t>
            </a:r>
            <a:endParaRPr lang="el-GR" noProof="0" dirty="0"/>
          </a:p>
          <a:p>
            <a:pPr lvl="2" rtl="0"/>
            <a:r>
              <a:rPr lang="el-GR" noProof="0" dirty="0"/>
              <a:t>Τρίτου επιπέδου</a:t>
            </a:r>
            <a:endParaRPr lang="el-GR" noProof="0" dirty="0"/>
          </a:p>
          <a:p>
            <a:pPr lvl="3" rtl="0"/>
            <a:r>
              <a:rPr lang="el-GR" noProof="0" dirty="0"/>
              <a:t>Τέταρτου επιπέδου</a:t>
            </a:r>
            <a:endParaRPr lang="el-GR" noProof="0" dirty="0"/>
          </a:p>
          <a:p>
            <a:pPr lvl="4" rtl="0"/>
            <a:r>
              <a:rPr lang="el-GR" noProof="0" dirty="0"/>
              <a:t>Πέμπτου επιπέδου</a:t>
            </a:r>
            <a:endParaRPr lang="el-GR" noProof="0" dirty="0"/>
          </a:p>
        </p:txBody>
      </p:sp>
      <p:sp>
        <p:nvSpPr>
          <p:cNvPr id="4" name="Θέση ημερομηνίας 3"/>
          <p:cNvSpPr>
            <a:spLocks noGrp="1"/>
          </p:cNvSpPr>
          <p:nvPr>
            <p:ph type="dt" sz="half" idx="10"/>
          </p:nvPr>
        </p:nvSpPr>
        <p:spPr/>
        <p:txBody>
          <a:bodyPr rtlCol="0"/>
          <a:lstStyle/>
          <a:p>
            <a:pPr rtl="0"/>
            <a:fld id="{5C674C78-49FF-4585-9F86-4537D86FDEA1}" type="datetime1">
              <a:rPr lang="el-GR" noProof="0" smtClean="0"/>
            </a:fld>
            <a:endParaRPr lang="el-GR" noProof="0"/>
          </a:p>
        </p:txBody>
      </p:sp>
      <p:sp>
        <p:nvSpPr>
          <p:cNvPr id="5" name="Θέση υποσέλιδου 4"/>
          <p:cNvSpPr>
            <a:spLocks noGrp="1"/>
          </p:cNvSpPr>
          <p:nvPr>
            <p:ph type="ftr" sz="quarter" idx="11"/>
          </p:nvPr>
        </p:nvSpPr>
        <p:spPr/>
        <p:txBody>
          <a:bodyPr rtlCol="0"/>
          <a:lstStyle/>
          <a:p>
            <a:pPr rtl="0"/>
            <a:r>
              <a:rPr lang="el-GR" noProof="0"/>
              <a:t>Προσθήκη υποσέλιδου</a:t>
            </a:r>
            <a:endParaRPr lang="el-GR" noProof="0"/>
          </a:p>
        </p:txBody>
      </p:sp>
      <p:sp>
        <p:nvSpPr>
          <p:cNvPr id="6" name="Θέση αριθμού διαφάνειας 5"/>
          <p:cNvSpPr>
            <a:spLocks noGrp="1"/>
          </p:cNvSpPr>
          <p:nvPr>
            <p:ph type="sldNum" sz="quarter" idx="12"/>
          </p:nvPr>
        </p:nvSpPr>
        <p:spPr/>
        <p:txBody>
          <a:bodyPr rtlCol="0"/>
          <a:lstStyle/>
          <a:p>
            <a:pPr rtl="0"/>
            <a:fld id="{5D99DD2A-B520-4620-9B43-64B657BA2D42}" type="slidenum">
              <a:rPr lang="el-GR" noProof="0" smtClean="0"/>
            </a:fld>
            <a:endParaRPr lang="el-GR" noProof="0"/>
          </a:p>
        </p:txBody>
      </p:sp>
      <p:cxnSp>
        <p:nvCxnSpPr>
          <p:cNvPr id="8" name="Ευθεία γραμμή σύνδεσης 7"/>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Κεφαλίδα ενότητας">
    <p:spTree>
      <p:nvGrpSpPr>
        <p:cNvPr id="1" name=""/>
        <p:cNvGrpSpPr/>
        <p:nvPr/>
      </p:nvGrpSpPr>
      <p:grpSpPr>
        <a:xfrm>
          <a:off x="0" y="0"/>
          <a:ext cx="0" cy="0"/>
          <a:chOff x="0" y="0"/>
          <a:chExt cx="0" cy="0"/>
        </a:xfrm>
      </p:grpSpPr>
      <p:pic>
        <p:nvPicPr>
          <p:cNvPr id="7" name="Εικόνα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Τίτλος 1"/>
          <p:cNvSpPr>
            <a:spLocks noGrp="1"/>
          </p:cNvSpPr>
          <p:nvPr>
            <p:ph type="title" hasCustomPrompt="1"/>
          </p:nvPr>
        </p:nvSpPr>
        <p:spPr>
          <a:xfrm>
            <a:off x="685801" y="609601"/>
            <a:ext cx="10840913" cy="3124199"/>
          </a:xfrm>
        </p:spPr>
        <p:txBody>
          <a:bodyPr rtlCol="0" anchor="ctr">
            <a:normAutofit/>
          </a:bodyPr>
          <a:lstStyle>
            <a:lvl1pPr algn="l">
              <a:defRPr sz="3000" b="0" cap="none"/>
            </a:lvl1pPr>
          </a:lstStyle>
          <a:p>
            <a:pPr rtl="0"/>
            <a:r>
              <a:rPr lang="el-GR" noProof="0"/>
              <a:t>ΚΑΝΤΕ ΚΛΙΚ ΓΙΑ ΝΑ ΕΠΕΞΕΡΓΑΣΤΕΙΤΕ ΤΟ ΣΤΥΛ ΤΙΤΛΟΥ ΥΠΟΔΕΙΓΜΑΤΟΣ</a:t>
            </a:r>
            <a:endParaRPr lang="el-GR" noProof="0"/>
          </a:p>
        </p:txBody>
      </p:sp>
      <p:sp>
        <p:nvSpPr>
          <p:cNvPr id="3" name="Θέση κειμένου 2"/>
          <p:cNvSpPr>
            <a:spLocks noGrp="1"/>
          </p:cNvSpPr>
          <p:nvPr>
            <p:ph type="body" idx="1" hasCustomPrompt="1"/>
          </p:nvPr>
        </p:nvSpPr>
        <p:spPr>
          <a:xfrm>
            <a:off x="685800" y="3733800"/>
            <a:ext cx="10840914" cy="2057400"/>
          </a:xfrm>
        </p:spPr>
        <p:txBody>
          <a:bodyPr rtlCol="0"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dirty="0"/>
              <a:t>Κάντε κλικ για επεξεργασία των στυλ κειμένου του υποδείγματος</a:t>
            </a:r>
            <a:endParaRPr lang="el-GR" noProof="0" dirty="0"/>
          </a:p>
        </p:txBody>
      </p:sp>
      <p:sp>
        <p:nvSpPr>
          <p:cNvPr id="4" name="Θέση ημερομηνίας 3"/>
          <p:cNvSpPr>
            <a:spLocks noGrp="1"/>
          </p:cNvSpPr>
          <p:nvPr>
            <p:ph type="dt" sz="half" idx="10"/>
          </p:nvPr>
        </p:nvSpPr>
        <p:spPr/>
        <p:txBody>
          <a:bodyPr rtlCol="0"/>
          <a:lstStyle/>
          <a:p>
            <a:pPr rtl="0"/>
            <a:fld id="{3AD31504-AF98-4865-83ED-520F03FFDE5D}" type="datetime1">
              <a:rPr lang="el-GR" noProof="0" smtClean="0"/>
            </a:fld>
            <a:endParaRPr lang="el-GR" noProof="0"/>
          </a:p>
        </p:txBody>
      </p:sp>
      <p:sp>
        <p:nvSpPr>
          <p:cNvPr id="5" name="Θέση υποσέλιδου 4"/>
          <p:cNvSpPr>
            <a:spLocks noGrp="1"/>
          </p:cNvSpPr>
          <p:nvPr>
            <p:ph type="ftr" sz="quarter" idx="11"/>
          </p:nvPr>
        </p:nvSpPr>
        <p:spPr/>
        <p:txBody>
          <a:bodyPr rtlCol="0"/>
          <a:lstStyle/>
          <a:p>
            <a:pPr rtl="0"/>
            <a:r>
              <a:rPr lang="el-GR" noProof="0"/>
              <a:t>Προσθήκη υποσέλιδου</a:t>
            </a:r>
            <a:endParaRPr lang="el-GR" noProof="0"/>
          </a:p>
        </p:txBody>
      </p:sp>
      <p:sp>
        <p:nvSpPr>
          <p:cNvPr id="6" name="Θέση αριθμού διαφάνειας 5"/>
          <p:cNvSpPr>
            <a:spLocks noGrp="1"/>
          </p:cNvSpPr>
          <p:nvPr>
            <p:ph type="sldNum" sz="quarter" idx="12"/>
          </p:nvPr>
        </p:nvSpPr>
        <p:spPr/>
        <p:txBody>
          <a:bodyPr rtlCol="0"/>
          <a:lstStyle/>
          <a:p>
            <a:pPr rtl="0"/>
            <a:fld id="{5D99DD2A-B520-4620-9B43-64B657BA2D42}" type="slidenum">
              <a:rPr lang="el-GR" noProof="0" smtClean="0"/>
            </a:fld>
            <a:endParaRPr lang="el-G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Εικόνα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Τίτλος 1"/>
          <p:cNvSpPr>
            <a:spLocks noGrp="1"/>
          </p:cNvSpPr>
          <p:nvPr>
            <p:ph type="title" hasCustomPrompt="1"/>
          </p:nvPr>
        </p:nvSpPr>
        <p:spPr>
          <a:xfrm>
            <a:off x="685801" y="609600"/>
            <a:ext cx="10840914" cy="1260000"/>
          </a:xfrm>
        </p:spPr>
        <p:txBody>
          <a:bodyPr rtlCol="0">
            <a:normAutofit/>
          </a:bodyPr>
          <a:lstStyle>
            <a:lvl1pPr>
              <a:defRPr sz="3000"/>
            </a:lvl1pPr>
          </a:lstStyle>
          <a:p>
            <a:pPr rtl="0"/>
            <a:r>
              <a:rPr lang="el-GR" noProof="0"/>
              <a:t>Κάντε κλικ για να επεξεργαστείτε το Στυλ κύριου τίτλου</a:t>
            </a:r>
            <a:endParaRPr lang="el-GR" noProof="0"/>
          </a:p>
        </p:txBody>
      </p:sp>
      <p:sp>
        <p:nvSpPr>
          <p:cNvPr id="3" name="Θέση ημερομηνίας 2"/>
          <p:cNvSpPr>
            <a:spLocks noGrp="1"/>
          </p:cNvSpPr>
          <p:nvPr>
            <p:ph type="dt" sz="half" idx="10"/>
          </p:nvPr>
        </p:nvSpPr>
        <p:spPr/>
        <p:txBody>
          <a:bodyPr rtlCol="0"/>
          <a:lstStyle/>
          <a:p>
            <a:pPr rtl="0"/>
            <a:fld id="{02F3B646-AAFE-41E9-A538-57E4B1FF7799}" type="datetime1">
              <a:rPr lang="el-GR" noProof="0" smtClean="0"/>
            </a:fld>
            <a:endParaRPr lang="el-GR" noProof="0"/>
          </a:p>
        </p:txBody>
      </p:sp>
      <p:sp>
        <p:nvSpPr>
          <p:cNvPr id="4" name="Θέση υποσέλιδου 3"/>
          <p:cNvSpPr>
            <a:spLocks noGrp="1"/>
          </p:cNvSpPr>
          <p:nvPr>
            <p:ph type="ftr" sz="quarter" idx="11"/>
          </p:nvPr>
        </p:nvSpPr>
        <p:spPr/>
        <p:txBody>
          <a:bodyPr rtlCol="0"/>
          <a:lstStyle/>
          <a:p>
            <a:pPr rtl="0"/>
            <a:r>
              <a:rPr lang="el-GR" noProof="0"/>
              <a:t>Προσθήκη υποσέλιδου</a:t>
            </a:r>
            <a:endParaRPr lang="el-GR" noProof="0"/>
          </a:p>
        </p:txBody>
      </p:sp>
      <p:sp>
        <p:nvSpPr>
          <p:cNvPr id="5" name="Θέση αριθμού διαφάνειας 4"/>
          <p:cNvSpPr>
            <a:spLocks noGrp="1"/>
          </p:cNvSpPr>
          <p:nvPr>
            <p:ph type="sldNum" sz="quarter" idx="12"/>
          </p:nvPr>
        </p:nvSpPr>
        <p:spPr/>
        <p:txBody>
          <a:bodyPr rtlCol="0"/>
          <a:lstStyle/>
          <a:p>
            <a:pPr rtl="0"/>
            <a:fld id="{5D99DD2A-B520-4620-9B43-64B657BA2D42}" type="slidenum">
              <a:rPr lang="el-GR" noProof="0" smtClean="0"/>
            </a:fld>
            <a:endParaRPr lang="el-GR"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Εικόνα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Θέση ημερομηνίας 1"/>
          <p:cNvSpPr>
            <a:spLocks noGrp="1"/>
          </p:cNvSpPr>
          <p:nvPr>
            <p:ph type="dt" sz="half" idx="10"/>
          </p:nvPr>
        </p:nvSpPr>
        <p:spPr/>
        <p:txBody>
          <a:bodyPr rtlCol="0"/>
          <a:lstStyle/>
          <a:p>
            <a:pPr rtl="0"/>
            <a:fld id="{1A9C1EA8-91C6-444A-95CF-F4A374C02F6D}" type="datetime1">
              <a:rPr lang="el-GR" noProof="0" smtClean="0"/>
            </a:fld>
            <a:endParaRPr lang="el-GR" noProof="0"/>
          </a:p>
        </p:txBody>
      </p:sp>
      <p:sp>
        <p:nvSpPr>
          <p:cNvPr id="3" name="Θέση υποσέλιδου 2"/>
          <p:cNvSpPr>
            <a:spLocks noGrp="1"/>
          </p:cNvSpPr>
          <p:nvPr>
            <p:ph type="ftr" sz="quarter" idx="11"/>
          </p:nvPr>
        </p:nvSpPr>
        <p:spPr/>
        <p:txBody>
          <a:bodyPr rtlCol="0"/>
          <a:lstStyle/>
          <a:p>
            <a:pPr rtl="0"/>
            <a:r>
              <a:rPr lang="el-GR" noProof="0"/>
              <a:t>Προσθήκη υποσέλιδου</a:t>
            </a:r>
            <a:endParaRPr lang="el-GR" noProof="0"/>
          </a:p>
        </p:txBody>
      </p:sp>
      <p:sp>
        <p:nvSpPr>
          <p:cNvPr id="4" name="Θέση αριθμού διαφάνειας 3"/>
          <p:cNvSpPr>
            <a:spLocks noGrp="1"/>
          </p:cNvSpPr>
          <p:nvPr>
            <p:ph type="sldNum" sz="quarter" idx="12"/>
          </p:nvPr>
        </p:nvSpPr>
        <p:spPr/>
        <p:txBody>
          <a:bodyPr rtlCol="0"/>
          <a:lstStyle/>
          <a:p>
            <a:pPr rtl="0"/>
            <a:fld id="{5D99DD2A-B520-4620-9B43-64B657BA2D42}" type="slidenum">
              <a:rPr lang="el-GR" noProof="0" smtClean="0"/>
            </a:fld>
            <a:endParaRPr lang="el-G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Εικόνα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Τίτλος 1"/>
          <p:cNvSpPr>
            <a:spLocks noGrp="1"/>
          </p:cNvSpPr>
          <p:nvPr>
            <p:ph type="ctrTitle" hasCustomPrompt="1"/>
          </p:nvPr>
        </p:nvSpPr>
        <p:spPr>
          <a:xfrm>
            <a:off x="2476500" y="2716272"/>
            <a:ext cx="8683625" cy="2421464"/>
          </a:xfrm>
        </p:spPr>
        <p:txBody>
          <a:bodyPr rtlCol="0" anchor="b">
            <a:normAutofit/>
          </a:bodyPr>
          <a:lstStyle>
            <a:lvl1pPr algn="r">
              <a:defRPr sz="4800">
                <a:effectLst/>
              </a:defRPr>
            </a:lvl1pPr>
          </a:lstStyle>
          <a:p>
            <a:pPr rtl="0"/>
            <a:r>
              <a:rPr lang="el-GR" noProof="0"/>
              <a:t>Κάντε κλικ για να επεξεργαστείτε το Στυλ κύριου τίτλου</a:t>
            </a:r>
            <a:endParaRPr lang="el-GR" noProof="0"/>
          </a:p>
        </p:txBody>
      </p:sp>
      <p:sp>
        <p:nvSpPr>
          <p:cNvPr id="3" name="Υπότιτλος 2"/>
          <p:cNvSpPr>
            <a:spLocks noGrp="1"/>
          </p:cNvSpPr>
          <p:nvPr>
            <p:ph type="subTitle" idx="1" hasCustomPrompt="1"/>
          </p:nvPr>
        </p:nvSpPr>
        <p:spPr>
          <a:xfrm>
            <a:off x="2476500" y="5137736"/>
            <a:ext cx="8683625" cy="732840"/>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noProof="0"/>
              <a:t>Κάντε κλικ για να επεξεργαστείτε τον υπότιτλο του υποδείγματος</a:t>
            </a:r>
            <a:endParaRPr lang="el-GR" noProof="0"/>
          </a:p>
        </p:txBody>
      </p:sp>
      <p:sp>
        <p:nvSpPr>
          <p:cNvPr id="4" name="Θέση ημερομηνίας 3"/>
          <p:cNvSpPr>
            <a:spLocks noGrp="1"/>
          </p:cNvSpPr>
          <p:nvPr>
            <p:ph type="dt" sz="half" idx="10"/>
          </p:nvPr>
        </p:nvSpPr>
        <p:spPr>
          <a:xfrm>
            <a:off x="8932558" y="5870575"/>
            <a:ext cx="1600200" cy="377825"/>
          </a:xfrm>
        </p:spPr>
        <p:txBody>
          <a:bodyPr rtlCol="0"/>
          <a:lstStyle/>
          <a:p>
            <a:pPr rtl="0"/>
            <a:fld id="{C1EE05EF-7161-4B34-A2E2-38194279EDDB}" type="datetime1">
              <a:rPr lang="el-GR" noProof="0" smtClean="0"/>
            </a:fld>
            <a:endParaRPr lang="el-GR" noProof="0"/>
          </a:p>
        </p:txBody>
      </p:sp>
      <p:sp>
        <p:nvSpPr>
          <p:cNvPr id="5" name="Θέση υποσέλιδου 4"/>
          <p:cNvSpPr>
            <a:spLocks noGrp="1"/>
          </p:cNvSpPr>
          <p:nvPr>
            <p:ph type="ftr" sz="quarter" idx="11"/>
          </p:nvPr>
        </p:nvSpPr>
        <p:spPr>
          <a:xfrm>
            <a:off x="3962399" y="5870575"/>
            <a:ext cx="4893958" cy="377825"/>
          </a:xfrm>
        </p:spPr>
        <p:txBody>
          <a:bodyPr rtlCol="0"/>
          <a:lstStyle/>
          <a:p>
            <a:pPr rtl="0"/>
            <a:r>
              <a:rPr lang="el-GR" noProof="0"/>
              <a:t>Προσθήκη υποσέλιδου</a:t>
            </a:r>
            <a:endParaRPr lang="el-GR" noProof="0"/>
          </a:p>
        </p:txBody>
      </p:sp>
      <p:sp>
        <p:nvSpPr>
          <p:cNvPr id="6" name="Θέση αριθμού διαφάνειας 5"/>
          <p:cNvSpPr>
            <a:spLocks noGrp="1"/>
          </p:cNvSpPr>
          <p:nvPr>
            <p:ph type="sldNum" sz="quarter" idx="12"/>
          </p:nvPr>
        </p:nvSpPr>
        <p:spPr>
          <a:xfrm>
            <a:off x="10608958" y="5870575"/>
            <a:ext cx="551167" cy="377825"/>
          </a:xfrm>
        </p:spPr>
        <p:txBody>
          <a:bodyPr rtlCol="0"/>
          <a:lstStyle/>
          <a:p>
            <a:pPr rtl="0"/>
            <a:fld id="{5D99DD2A-B520-4620-9B43-64B657BA2D42}" type="slidenum">
              <a:rPr lang="el-GR" noProof="0" smtClean="0"/>
            </a:fld>
            <a:endParaRPr lang="el-GR" noProof="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Εικόνα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Τίτλος 1"/>
          <p:cNvSpPr>
            <a:spLocks noGrp="1"/>
          </p:cNvSpPr>
          <p:nvPr>
            <p:ph type="title" hasCustomPrompt="1"/>
          </p:nvPr>
        </p:nvSpPr>
        <p:spPr>
          <a:xfrm>
            <a:off x="552450" y="1874308"/>
            <a:ext cx="3814235" cy="1260000"/>
          </a:xfrm>
        </p:spPr>
        <p:txBody>
          <a:bodyPr rtlCol="0" anchor="ctr" anchorCtr="0">
            <a:noAutofit/>
          </a:bodyPr>
          <a:lstStyle>
            <a:lvl1pPr algn="r">
              <a:defRPr sz="3000" b="0"/>
            </a:lvl1pPr>
          </a:lstStyle>
          <a:p>
            <a:pPr rtl="0"/>
            <a:r>
              <a:rPr lang="el-GR" noProof="0"/>
              <a:t>Κάντε κλικ για να επεξεργαστείτε το Στυλ κύριου τίτλου</a:t>
            </a:r>
            <a:endParaRPr lang="el-GR" noProof="0"/>
          </a:p>
        </p:txBody>
      </p:sp>
      <p:sp>
        <p:nvSpPr>
          <p:cNvPr id="3" name="Θέση περιεχομένου 2"/>
          <p:cNvSpPr>
            <a:spLocks noGrp="1"/>
          </p:cNvSpPr>
          <p:nvPr>
            <p:ph idx="1" hasCustomPrompt="1"/>
          </p:nvPr>
        </p:nvSpPr>
        <p:spPr>
          <a:xfrm>
            <a:off x="4648200" y="0"/>
            <a:ext cx="7543800" cy="6856214"/>
          </a:xfrm>
        </p:spPr>
        <p:txBody>
          <a:bodyPr rtlCol="0" anchor="ctr">
            <a:normAutofit/>
          </a:bodyPr>
          <a:lstStyle/>
          <a:p>
            <a:pPr lvl="0" rtl="0"/>
            <a:r>
              <a:rPr lang="el-GR" noProof="0" dirty="0"/>
              <a:t>Κάντε κλικ για επεξεργασία των στυλ κειμένου του υποδείγματος</a:t>
            </a:r>
            <a:endParaRPr lang="el-GR" noProof="0" dirty="0"/>
          </a:p>
          <a:p>
            <a:pPr lvl="1" rtl="0"/>
            <a:r>
              <a:rPr lang="el-GR" noProof="0" dirty="0"/>
              <a:t>Δεύτερου επιπέδου</a:t>
            </a:r>
            <a:endParaRPr lang="el-GR" noProof="0" dirty="0"/>
          </a:p>
          <a:p>
            <a:pPr lvl="2" rtl="0"/>
            <a:r>
              <a:rPr lang="el-GR" noProof="0" dirty="0"/>
              <a:t>Τρίτου επιπέδου</a:t>
            </a:r>
            <a:endParaRPr lang="el-GR" noProof="0" dirty="0"/>
          </a:p>
          <a:p>
            <a:pPr lvl="3" rtl="0"/>
            <a:r>
              <a:rPr lang="el-GR" noProof="0" dirty="0"/>
              <a:t>Τέταρτου επιπέδου</a:t>
            </a:r>
            <a:endParaRPr lang="el-GR" noProof="0" dirty="0"/>
          </a:p>
          <a:p>
            <a:pPr lvl="4" rtl="0"/>
            <a:r>
              <a:rPr lang="el-GR" noProof="0" dirty="0"/>
              <a:t>Πέμπτου επιπέδου</a:t>
            </a:r>
            <a:endParaRPr lang="el-GR" noProof="0" dirty="0"/>
          </a:p>
        </p:txBody>
      </p:sp>
      <p:sp>
        <p:nvSpPr>
          <p:cNvPr id="4" name="Θέση κειμένου 3"/>
          <p:cNvSpPr>
            <a:spLocks noGrp="1"/>
          </p:cNvSpPr>
          <p:nvPr>
            <p:ph type="body" sz="half" idx="2" hasCustomPrompt="1"/>
          </p:nvPr>
        </p:nvSpPr>
        <p:spPr>
          <a:xfrm>
            <a:off x="552450" y="3134308"/>
            <a:ext cx="3814235" cy="2016600"/>
          </a:xfrm>
        </p:spPr>
        <p:txBody>
          <a:bodyPr rtlCol="0"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dirty="0"/>
              <a:t>Κάντε κλικ για επεξεργασία των στυλ κειμένου του υποδείγματος</a:t>
            </a:r>
            <a:endParaRPr lang="el-GR" noProof="0" dirty="0"/>
          </a:p>
        </p:txBody>
      </p:sp>
      <p:sp>
        <p:nvSpPr>
          <p:cNvPr id="5" name="Θέση ημερομηνίας 4"/>
          <p:cNvSpPr>
            <a:spLocks noGrp="1"/>
          </p:cNvSpPr>
          <p:nvPr>
            <p:ph type="dt" sz="half" idx="10"/>
          </p:nvPr>
        </p:nvSpPr>
        <p:spPr/>
        <p:txBody>
          <a:bodyPr rtlCol="0"/>
          <a:lstStyle/>
          <a:p>
            <a:pPr rtl="0"/>
            <a:fld id="{A1CEB741-3D95-4622-A7BC-BB80CD95375D}" type="datetime1">
              <a:rPr lang="el-GR" noProof="0" smtClean="0"/>
            </a:fld>
            <a:endParaRPr lang="el-GR" noProof="0"/>
          </a:p>
        </p:txBody>
      </p:sp>
      <p:sp>
        <p:nvSpPr>
          <p:cNvPr id="6" name="Θέση υποσέλιδου 5"/>
          <p:cNvSpPr>
            <a:spLocks noGrp="1"/>
          </p:cNvSpPr>
          <p:nvPr>
            <p:ph type="ftr" sz="quarter" idx="11"/>
          </p:nvPr>
        </p:nvSpPr>
        <p:spPr/>
        <p:txBody>
          <a:bodyPr rtlCol="0"/>
          <a:lstStyle/>
          <a:p>
            <a:pPr rtl="0"/>
            <a:r>
              <a:rPr lang="el-GR" noProof="0"/>
              <a:t>Προσθήκη υποσέλιδου</a:t>
            </a:r>
            <a:endParaRPr lang="el-GR" noProof="0"/>
          </a:p>
        </p:txBody>
      </p:sp>
      <p:sp>
        <p:nvSpPr>
          <p:cNvPr id="7" name="Θέση αριθμού διαφάνειας 6"/>
          <p:cNvSpPr>
            <a:spLocks noGrp="1"/>
          </p:cNvSpPr>
          <p:nvPr>
            <p:ph type="sldNum" sz="quarter" idx="12"/>
          </p:nvPr>
        </p:nvSpPr>
        <p:spPr/>
        <p:txBody>
          <a:bodyPr rtlCol="0"/>
          <a:lstStyle/>
          <a:p>
            <a:pPr rtl="0"/>
            <a:fld id="{5D99DD2A-B520-4620-9B43-64B657BA2D42}" type="slidenum">
              <a:rPr lang="el-GR" noProof="0" smtClean="0"/>
            </a:fld>
            <a:endParaRPr lang="el-G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Περιγραφή τίτλου και περιεχομένου">
    <p:spTree>
      <p:nvGrpSpPr>
        <p:cNvPr id="1" name=""/>
        <p:cNvGrpSpPr/>
        <p:nvPr/>
      </p:nvGrpSpPr>
      <p:grpSpPr>
        <a:xfrm>
          <a:off x="0" y="0"/>
          <a:ext cx="0" cy="0"/>
          <a:chOff x="0" y="0"/>
          <a:chExt cx="0" cy="0"/>
        </a:xfrm>
      </p:grpSpPr>
      <p:pic>
        <p:nvPicPr>
          <p:cNvPr id="11" name="Εικόνα 10" descr="Celestia-R1---OverlayContentH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Τίτλος 1"/>
          <p:cNvSpPr>
            <a:spLocks noGrp="1"/>
          </p:cNvSpPr>
          <p:nvPr>
            <p:ph type="title" hasCustomPrompt="1"/>
          </p:nvPr>
        </p:nvSpPr>
        <p:spPr>
          <a:xfrm>
            <a:off x="685801" y="609601"/>
            <a:ext cx="10840914" cy="1260000"/>
          </a:xfrm>
        </p:spPr>
        <p:txBody>
          <a:bodyPr rtlCol="0" anchor="ctr" anchorCtr="0">
            <a:normAutofit/>
          </a:bodyPr>
          <a:lstStyle>
            <a:lvl1pPr>
              <a:defRPr sz="3000"/>
            </a:lvl1pPr>
          </a:lstStyle>
          <a:p>
            <a:pPr rtl="0"/>
            <a:r>
              <a:rPr lang="el-GR" noProof="0"/>
              <a:t>Κάντε κλικ για να επεξεργαστείτε το Στυλ κύριου τίτλου</a:t>
            </a:r>
            <a:endParaRPr lang="el-GR" noProof="0"/>
          </a:p>
        </p:txBody>
      </p:sp>
      <p:sp>
        <p:nvSpPr>
          <p:cNvPr id="3" name="Θέση κειμένου 2"/>
          <p:cNvSpPr>
            <a:spLocks noGrp="1"/>
          </p:cNvSpPr>
          <p:nvPr>
            <p:ph type="body" idx="1" hasCustomPrompt="1"/>
          </p:nvPr>
        </p:nvSpPr>
        <p:spPr>
          <a:xfrm>
            <a:off x="685799" y="1881824"/>
            <a:ext cx="10840914" cy="1032826"/>
          </a:xfrm>
        </p:spPr>
        <p:txBody>
          <a:bodyPr rtlCol="0"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Κάντε κλικ για επεξεργασία των στυλ κειμένου του υποδείγματος</a:t>
            </a:r>
            <a:endParaRPr lang="el-GR" noProof="0" dirty="0"/>
          </a:p>
        </p:txBody>
      </p:sp>
      <p:sp>
        <p:nvSpPr>
          <p:cNvPr id="7" name="Θέση ημερομηνίας 6"/>
          <p:cNvSpPr>
            <a:spLocks noGrp="1"/>
          </p:cNvSpPr>
          <p:nvPr>
            <p:ph type="dt" sz="half" idx="10"/>
          </p:nvPr>
        </p:nvSpPr>
        <p:spPr/>
        <p:txBody>
          <a:bodyPr rtlCol="0"/>
          <a:lstStyle/>
          <a:p>
            <a:pPr rtl="0"/>
            <a:fld id="{1B21C1C6-63C5-44E8-9A40-5FE1D16C8414}" type="datetime1">
              <a:rPr lang="el-GR" noProof="0" smtClean="0"/>
            </a:fld>
            <a:endParaRPr lang="el-GR" noProof="0"/>
          </a:p>
        </p:txBody>
      </p:sp>
      <p:sp>
        <p:nvSpPr>
          <p:cNvPr id="8" name="Θέση υποσέλιδου 7"/>
          <p:cNvSpPr>
            <a:spLocks noGrp="1"/>
          </p:cNvSpPr>
          <p:nvPr>
            <p:ph type="ftr" sz="quarter" idx="11"/>
          </p:nvPr>
        </p:nvSpPr>
        <p:spPr/>
        <p:txBody>
          <a:bodyPr rtlCol="0"/>
          <a:lstStyle/>
          <a:p>
            <a:pPr rtl="0"/>
            <a:r>
              <a:rPr lang="el-GR" noProof="0"/>
              <a:t>Προσθήκη υποσέλιδου</a:t>
            </a:r>
            <a:endParaRPr lang="el-GR" noProof="0"/>
          </a:p>
        </p:txBody>
      </p:sp>
      <p:sp>
        <p:nvSpPr>
          <p:cNvPr id="6" name="Θέση κειμένου 5"/>
          <p:cNvSpPr>
            <a:spLocks noGrp="1"/>
          </p:cNvSpPr>
          <p:nvPr>
            <p:ph type="body" sz="quarter" idx="14" hasCustomPrompt="1"/>
          </p:nvPr>
        </p:nvSpPr>
        <p:spPr>
          <a:xfrm>
            <a:off x="1216192"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el-GR" noProof="0" dirty="0"/>
              <a:t>Κάντε κλικ για επεξεργασία των στυλ κειμένου του υποδείγματος</a:t>
            </a:r>
            <a:endParaRPr lang="el-GR" noProof="0" dirty="0"/>
          </a:p>
        </p:txBody>
      </p:sp>
      <p:sp>
        <p:nvSpPr>
          <p:cNvPr id="9" name="Θέση αριθμού διαφάνειας 8"/>
          <p:cNvSpPr>
            <a:spLocks noGrp="1"/>
          </p:cNvSpPr>
          <p:nvPr>
            <p:ph type="sldNum" sz="quarter" idx="12"/>
          </p:nvPr>
        </p:nvSpPr>
        <p:spPr/>
        <p:txBody>
          <a:bodyPr rtlCol="0"/>
          <a:lstStyle/>
          <a:p>
            <a:pPr rtl="0"/>
            <a:fld id="{5D99DD2A-B520-4620-9B43-64B657BA2D42}" type="slidenum">
              <a:rPr lang="el-GR" noProof="0" smtClean="0"/>
            </a:fld>
            <a:endParaRPr lang="el-GR" noProof="0"/>
          </a:p>
        </p:txBody>
      </p:sp>
      <p:sp>
        <p:nvSpPr>
          <p:cNvPr id="12" name="Θέση κειμένου 2"/>
          <p:cNvSpPr>
            <a:spLocks noGrp="1"/>
          </p:cNvSpPr>
          <p:nvPr>
            <p:ph type="body" idx="13" hasCustomPrompt="1"/>
          </p:nvPr>
        </p:nvSpPr>
        <p:spPr>
          <a:xfrm>
            <a:off x="685799" y="2914650"/>
            <a:ext cx="10840914" cy="502126"/>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Κάντε κλικ για επεξεργασία των στυλ κειμένου του υποδείγματος</a:t>
            </a:r>
            <a:endParaRPr lang="el-GR" noProof="0" dirty="0"/>
          </a:p>
        </p:txBody>
      </p:sp>
      <p:sp>
        <p:nvSpPr>
          <p:cNvPr id="20" name="Θέση κειμένου 5"/>
          <p:cNvSpPr>
            <a:spLocks noGrp="1"/>
          </p:cNvSpPr>
          <p:nvPr>
            <p:ph type="body" sz="quarter" idx="17" hasCustomPrompt="1"/>
          </p:nvPr>
        </p:nvSpPr>
        <p:spPr>
          <a:xfrm>
            <a:off x="7465366"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el-GR" noProof="0" dirty="0"/>
              <a:t>Κάντε κλικ για επεξεργασία των στυλ κειμένου του υποδείγματος</a:t>
            </a:r>
            <a:endParaRPr lang="el-GR" noProof="0" dirty="0"/>
          </a:p>
        </p:txBody>
      </p:sp>
      <p:sp>
        <p:nvSpPr>
          <p:cNvPr id="21" name="Θέση κειμένου 5"/>
          <p:cNvSpPr>
            <a:spLocks noGrp="1"/>
          </p:cNvSpPr>
          <p:nvPr>
            <p:ph type="body" sz="quarter" idx="18" hasCustomPrompt="1"/>
          </p:nvPr>
        </p:nvSpPr>
        <p:spPr>
          <a:xfrm>
            <a:off x="9548424"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el-GR" noProof="0" dirty="0"/>
              <a:t>Κάντε κλικ για επεξεργασία των στυλ κειμένου του υποδείγματος</a:t>
            </a:r>
            <a:endParaRPr lang="el-GR" noProof="0" dirty="0"/>
          </a:p>
        </p:txBody>
      </p:sp>
      <p:sp>
        <p:nvSpPr>
          <p:cNvPr id="19" name="Θέση κειμένου 5"/>
          <p:cNvSpPr>
            <a:spLocks noGrp="1"/>
          </p:cNvSpPr>
          <p:nvPr>
            <p:ph type="body" sz="quarter" idx="16" hasCustomPrompt="1"/>
          </p:nvPr>
        </p:nvSpPr>
        <p:spPr>
          <a:xfrm>
            <a:off x="5382308"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el-GR" noProof="0" dirty="0"/>
              <a:t>Κάντε κλικ για επεξεργασία των στυλ κειμένου του υποδείγματος</a:t>
            </a:r>
            <a:endParaRPr lang="el-GR" noProof="0" dirty="0"/>
          </a:p>
        </p:txBody>
      </p:sp>
      <p:sp>
        <p:nvSpPr>
          <p:cNvPr id="18" name="Θέση κειμένου 5"/>
          <p:cNvSpPr>
            <a:spLocks noGrp="1"/>
          </p:cNvSpPr>
          <p:nvPr>
            <p:ph type="body" sz="quarter" idx="15" hasCustomPrompt="1"/>
          </p:nvPr>
        </p:nvSpPr>
        <p:spPr>
          <a:xfrm>
            <a:off x="3299250"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el-GR" noProof="0" dirty="0"/>
              <a:t>Κάντε κλικ για επεξεργασία των στυλ κειμένου του υποδείγματος</a:t>
            </a:r>
            <a:endParaRPr lang="el-GR" noProof="0" dirty="0"/>
          </a:p>
        </p:txBody>
      </p:sp>
      <p:cxnSp>
        <p:nvCxnSpPr>
          <p:cNvPr id="14" name="Ευθεία γραμμή σύνδεσης 13"/>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pic>
        <p:nvPicPr>
          <p:cNvPr id="8" name="Εικόνα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Τίτλος 1"/>
          <p:cNvSpPr>
            <a:spLocks noGrp="1"/>
          </p:cNvSpPr>
          <p:nvPr>
            <p:ph type="title" hasCustomPrompt="1"/>
          </p:nvPr>
        </p:nvSpPr>
        <p:spPr>
          <a:xfrm>
            <a:off x="1457326" y="995967"/>
            <a:ext cx="6238874" cy="1260000"/>
          </a:xfrm>
        </p:spPr>
        <p:txBody>
          <a:bodyPr rtlCol="0" anchor="ctr" anchorCtr="0">
            <a:noAutofit/>
          </a:bodyPr>
          <a:lstStyle>
            <a:lvl1pPr algn="r">
              <a:defRPr sz="3000" b="0"/>
            </a:lvl1pPr>
          </a:lstStyle>
          <a:p>
            <a:pPr rtl="0"/>
            <a:r>
              <a:rPr lang="el-GR" noProof="0"/>
              <a:t>Κάντε κλικ για να επεξεργαστείτε το Στυλ κύριου τίτλου</a:t>
            </a:r>
            <a:endParaRPr lang="el-GR" noProof="0"/>
          </a:p>
        </p:txBody>
      </p:sp>
      <p:sp>
        <p:nvSpPr>
          <p:cNvPr id="14" name="Θέση εικόνας 2"/>
          <p:cNvSpPr>
            <a:spLocks noGrp="1" noChangeAspect="1"/>
          </p:cNvSpPr>
          <p:nvPr>
            <p:ph type="pic" idx="1" hasCustomPrompt="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endParaRPr lang="el-GR" noProof="0"/>
          </a:p>
        </p:txBody>
      </p:sp>
      <p:sp>
        <p:nvSpPr>
          <p:cNvPr id="4" name="Θέση κειμένου 3"/>
          <p:cNvSpPr>
            <a:spLocks noGrp="1"/>
          </p:cNvSpPr>
          <p:nvPr>
            <p:ph type="body" sz="half" idx="2" hasCustomPrompt="1"/>
          </p:nvPr>
        </p:nvSpPr>
        <p:spPr>
          <a:xfrm>
            <a:off x="1085849" y="2255967"/>
            <a:ext cx="6610351" cy="3476618"/>
          </a:xfrm>
        </p:spPr>
        <p:txBody>
          <a:bodyPr rtlCol="0"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dirty="0"/>
              <a:t>Κάντε κλικ για επεξεργασία των στυλ κειμένου του υποδείγματος</a:t>
            </a:r>
            <a:endParaRPr lang="el-GR" noProof="0" dirty="0"/>
          </a:p>
        </p:txBody>
      </p:sp>
      <p:sp>
        <p:nvSpPr>
          <p:cNvPr id="5" name="Θέση ημερομηνίας 4"/>
          <p:cNvSpPr>
            <a:spLocks noGrp="1"/>
          </p:cNvSpPr>
          <p:nvPr>
            <p:ph type="dt" sz="half" idx="10"/>
          </p:nvPr>
        </p:nvSpPr>
        <p:spPr/>
        <p:txBody>
          <a:bodyPr rtlCol="0"/>
          <a:lstStyle/>
          <a:p>
            <a:pPr rtl="0"/>
            <a:fld id="{3FF14185-E2FE-421C-A2B3-8FC32AD258FA}" type="datetime1">
              <a:rPr lang="el-GR" noProof="0" smtClean="0"/>
            </a:fld>
            <a:endParaRPr lang="el-GR" noProof="0"/>
          </a:p>
        </p:txBody>
      </p:sp>
      <p:sp>
        <p:nvSpPr>
          <p:cNvPr id="6" name="Θέση υποσέλιδου 5"/>
          <p:cNvSpPr>
            <a:spLocks noGrp="1"/>
          </p:cNvSpPr>
          <p:nvPr>
            <p:ph type="ftr" sz="quarter" idx="11"/>
          </p:nvPr>
        </p:nvSpPr>
        <p:spPr/>
        <p:txBody>
          <a:bodyPr rtlCol="0"/>
          <a:lstStyle/>
          <a:p>
            <a:pPr rtl="0"/>
            <a:r>
              <a:rPr lang="el-GR" noProof="0"/>
              <a:t>Προσθήκη υποσέλιδου</a:t>
            </a:r>
            <a:endParaRPr lang="el-GR" noProof="0"/>
          </a:p>
        </p:txBody>
      </p:sp>
      <p:sp>
        <p:nvSpPr>
          <p:cNvPr id="7" name="Θέση αριθμού διαφάνειας 6"/>
          <p:cNvSpPr>
            <a:spLocks noGrp="1"/>
          </p:cNvSpPr>
          <p:nvPr>
            <p:ph type="sldNum" sz="quarter" idx="12"/>
          </p:nvPr>
        </p:nvSpPr>
        <p:spPr/>
        <p:txBody>
          <a:bodyPr rtlCol="0"/>
          <a:lstStyle/>
          <a:p>
            <a:pPr rtl="0"/>
            <a:fld id="{5D99DD2A-B520-4620-9B43-64B657BA2D42}" type="slidenum">
              <a:rPr lang="el-GR" noProof="0" smtClean="0"/>
            </a:fld>
            <a:endParaRPr lang="el-G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Δεξιά εικόνα με λεζάντα">
    <p:spTree>
      <p:nvGrpSpPr>
        <p:cNvPr id="1" name=""/>
        <p:cNvGrpSpPr/>
        <p:nvPr/>
      </p:nvGrpSpPr>
      <p:grpSpPr>
        <a:xfrm>
          <a:off x="0" y="0"/>
          <a:ext cx="0" cy="0"/>
          <a:chOff x="0" y="0"/>
          <a:chExt cx="0" cy="0"/>
        </a:xfrm>
      </p:grpSpPr>
      <p:pic>
        <p:nvPicPr>
          <p:cNvPr id="8" name="Εικόνα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Τίτλος 1"/>
          <p:cNvSpPr>
            <a:spLocks noGrp="1"/>
          </p:cNvSpPr>
          <p:nvPr>
            <p:ph type="title" hasCustomPrompt="1"/>
          </p:nvPr>
        </p:nvSpPr>
        <p:spPr>
          <a:xfrm>
            <a:off x="6657974" y="995968"/>
            <a:ext cx="4848225" cy="1260000"/>
          </a:xfrm>
        </p:spPr>
        <p:txBody>
          <a:bodyPr rtlCol="0" anchor="ctr" anchorCtr="0">
            <a:normAutofit/>
          </a:bodyPr>
          <a:lstStyle>
            <a:lvl1pPr algn="l">
              <a:defRPr sz="3000" b="0"/>
            </a:lvl1pPr>
          </a:lstStyle>
          <a:p>
            <a:pPr rtl="0"/>
            <a:r>
              <a:rPr lang="el-GR" noProof="0"/>
              <a:t>Κάντε κλικ για να επεξεργαστείτε το Στυλ κύριου τίτλου</a:t>
            </a:r>
            <a:endParaRPr lang="el-GR" noProof="0"/>
          </a:p>
        </p:txBody>
      </p:sp>
      <p:sp>
        <p:nvSpPr>
          <p:cNvPr id="14" name="Θέση εικόνας 2"/>
          <p:cNvSpPr>
            <a:spLocks noGrp="1" noChangeAspect="1"/>
          </p:cNvSpPr>
          <p:nvPr>
            <p:ph type="pic" idx="1" hasCustomPrompt="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endParaRPr lang="el-GR" noProof="0"/>
          </a:p>
        </p:txBody>
      </p:sp>
      <p:sp>
        <p:nvSpPr>
          <p:cNvPr id="4" name="Θέση κειμένου 3"/>
          <p:cNvSpPr>
            <a:spLocks noGrp="1"/>
          </p:cNvSpPr>
          <p:nvPr>
            <p:ph type="body" sz="half" idx="2" hasCustomPrompt="1"/>
          </p:nvPr>
        </p:nvSpPr>
        <p:spPr>
          <a:xfrm>
            <a:off x="6657974" y="2255968"/>
            <a:ext cx="4848225" cy="3476617"/>
          </a:xfrm>
        </p:spPr>
        <p:txBody>
          <a:bodyPr rtlCol="0"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dirty="0"/>
              <a:t>Κάντε κλικ για επεξεργασία των στυλ κειμένου του υποδείγματος</a:t>
            </a:r>
            <a:endParaRPr lang="el-GR" noProof="0" dirty="0"/>
          </a:p>
        </p:txBody>
      </p:sp>
      <p:sp>
        <p:nvSpPr>
          <p:cNvPr id="5" name="Θέση ημερομηνίας 4"/>
          <p:cNvSpPr>
            <a:spLocks noGrp="1"/>
          </p:cNvSpPr>
          <p:nvPr>
            <p:ph type="dt" sz="half" idx="10"/>
          </p:nvPr>
        </p:nvSpPr>
        <p:spPr/>
        <p:txBody>
          <a:bodyPr rtlCol="0"/>
          <a:lstStyle/>
          <a:p>
            <a:pPr rtl="0"/>
            <a:fld id="{E4C151AF-957C-4215-B722-1891F2743E2A}" type="datetime1">
              <a:rPr lang="el-GR" noProof="0" smtClean="0"/>
            </a:fld>
            <a:endParaRPr lang="el-GR" noProof="0"/>
          </a:p>
        </p:txBody>
      </p:sp>
      <p:sp>
        <p:nvSpPr>
          <p:cNvPr id="6" name="Θέση υποσέλιδου 5"/>
          <p:cNvSpPr>
            <a:spLocks noGrp="1"/>
          </p:cNvSpPr>
          <p:nvPr>
            <p:ph type="ftr" sz="quarter" idx="11"/>
          </p:nvPr>
        </p:nvSpPr>
        <p:spPr/>
        <p:txBody>
          <a:bodyPr rtlCol="0"/>
          <a:lstStyle/>
          <a:p>
            <a:pPr rtl="0"/>
            <a:r>
              <a:rPr lang="el-GR" noProof="0"/>
              <a:t>Προσθήκη υποσέλιδου</a:t>
            </a:r>
            <a:endParaRPr lang="el-GR" noProof="0"/>
          </a:p>
        </p:txBody>
      </p:sp>
      <p:sp>
        <p:nvSpPr>
          <p:cNvPr id="7" name="Θέση αριθμού διαφάνειας 6"/>
          <p:cNvSpPr>
            <a:spLocks noGrp="1"/>
          </p:cNvSpPr>
          <p:nvPr>
            <p:ph type="sldNum" sz="quarter" idx="12"/>
          </p:nvPr>
        </p:nvSpPr>
        <p:spPr/>
        <p:txBody>
          <a:bodyPr rtlCol="0"/>
          <a:lstStyle/>
          <a:p>
            <a:pPr rtl="0"/>
            <a:fld id="{5D99DD2A-B520-4620-9B43-64B657BA2D42}" type="slidenum">
              <a:rPr lang="el-GR" noProof="0" smtClean="0"/>
            </a:fld>
            <a:endParaRPr lang="el-G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Απόσπασμα με λεζάντα">
    <p:spTree>
      <p:nvGrpSpPr>
        <p:cNvPr id="1" name=""/>
        <p:cNvGrpSpPr/>
        <p:nvPr/>
      </p:nvGrpSpPr>
      <p:grpSpPr>
        <a:xfrm>
          <a:off x="0" y="0"/>
          <a:ext cx="0" cy="0"/>
          <a:chOff x="0" y="0"/>
          <a:chExt cx="0" cy="0"/>
        </a:xfrm>
      </p:grpSpPr>
      <p:pic>
        <p:nvPicPr>
          <p:cNvPr id="16" name="Εικόνα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Πλαίσιο κειμένου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l-GR" sz="8000" noProof="0">
                <a:solidFill>
                  <a:schemeClr val="tx1"/>
                </a:solidFill>
                <a:effectLst/>
              </a:rPr>
              <a:t>”</a:t>
            </a:r>
            <a:endParaRPr lang="el-GR" sz="8000" noProof="0">
              <a:solidFill>
                <a:schemeClr val="tx1"/>
              </a:solidFill>
              <a:effectLst/>
            </a:endParaRPr>
          </a:p>
        </p:txBody>
      </p:sp>
      <p:sp>
        <p:nvSpPr>
          <p:cNvPr id="11" name="Πλαίσιο κειμένου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l-GR" sz="8000" noProof="0">
                <a:solidFill>
                  <a:schemeClr val="tx1"/>
                </a:solidFill>
                <a:effectLst/>
              </a:rPr>
              <a:t>“</a:t>
            </a:r>
            <a:endParaRPr lang="el-GR" sz="8000" noProof="0">
              <a:solidFill>
                <a:schemeClr val="tx1"/>
              </a:solidFill>
              <a:effectLst/>
            </a:endParaRPr>
          </a:p>
        </p:txBody>
      </p:sp>
      <p:sp>
        <p:nvSpPr>
          <p:cNvPr id="2" name="Τίτλος 1"/>
          <p:cNvSpPr>
            <a:spLocks noGrp="1"/>
          </p:cNvSpPr>
          <p:nvPr>
            <p:ph type="title" hasCustomPrompt="1"/>
          </p:nvPr>
        </p:nvSpPr>
        <p:spPr>
          <a:xfrm>
            <a:off x="1320801" y="609601"/>
            <a:ext cx="9550399" cy="2743199"/>
          </a:xfrm>
        </p:spPr>
        <p:txBody>
          <a:bodyPr rtlCol="0" anchor="ctr">
            <a:normAutofit/>
          </a:bodyPr>
          <a:lstStyle>
            <a:lvl1pPr algn="ctr">
              <a:defRPr sz="3000" b="0" i="1" cap="none">
                <a:solidFill>
                  <a:schemeClr val="tx1"/>
                </a:solidFill>
              </a:defRPr>
            </a:lvl1pPr>
          </a:lstStyle>
          <a:p>
            <a:pPr rtl="0"/>
            <a:r>
              <a:rPr lang="el-GR" noProof="0"/>
              <a:t>ΚΑΝΤΕ ΚΛΙΚ ΓΙΑ ΕΠΕΞΕΡΓΑΣΙΑ ΤΟΥ ΣΤΥΛ ΤΙΤΛΟΥ ΠΡΩΤΟΤΥΠΟΥ</a:t>
            </a:r>
            <a:endParaRPr lang="el-GR" noProof="0"/>
          </a:p>
        </p:txBody>
      </p:sp>
      <p:sp>
        <p:nvSpPr>
          <p:cNvPr id="10" name="Θέση κειμένου 9"/>
          <p:cNvSpPr>
            <a:spLocks noGrp="1"/>
          </p:cNvSpPr>
          <p:nvPr>
            <p:ph type="body" sz="quarter" idx="13" hasCustomPrompt="1"/>
          </p:nvPr>
        </p:nvSpPr>
        <p:spPr>
          <a:xfrm>
            <a:off x="1426408" y="3352800"/>
            <a:ext cx="9339184" cy="381000"/>
          </a:xfrm>
        </p:spPr>
        <p:txBody>
          <a:bodyPr rtlCol="0"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l-GR" noProof="0" dirty="0"/>
              <a:t>Κάντε κλικ για επεξεργασία των στυλ κειμένου του υποδείγματος</a:t>
            </a:r>
            <a:endParaRPr lang="el-GR" noProof="0" dirty="0"/>
          </a:p>
        </p:txBody>
      </p:sp>
      <p:sp>
        <p:nvSpPr>
          <p:cNvPr id="7" name="Ορθογώνιο: Στρογγυλεμένες γωνίες 6"/>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p>
        </p:txBody>
      </p:sp>
      <p:sp>
        <p:nvSpPr>
          <p:cNvPr id="3" name="Θέση κειμένου 2"/>
          <p:cNvSpPr>
            <a:spLocks noGrp="1"/>
          </p:cNvSpPr>
          <p:nvPr>
            <p:ph type="body" idx="1" hasCustomPrompt="1"/>
          </p:nvPr>
        </p:nvSpPr>
        <p:spPr>
          <a:xfrm>
            <a:off x="1857375" y="4021138"/>
            <a:ext cx="8486775" cy="1760537"/>
          </a:xfrm>
        </p:spPr>
        <p:txBody>
          <a:bodyPr rtlCol="0"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dirty="0"/>
              <a:t>Κάντε κλικ για επεξεργασία των στυλ κειμένου του υποδείγματος</a:t>
            </a:r>
            <a:endParaRPr lang="el-GR" noProof="0" dirty="0"/>
          </a:p>
        </p:txBody>
      </p:sp>
      <p:sp>
        <p:nvSpPr>
          <p:cNvPr id="4" name="Θέση ημερομηνίας 3"/>
          <p:cNvSpPr>
            <a:spLocks noGrp="1"/>
          </p:cNvSpPr>
          <p:nvPr>
            <p:ph type="dt" sz="half" idx="10"/>
          </p:nvPr>
        </p:nvSpPr>
        <p:spPr/>
        <p:txBody>
          <a:bodyPr rtlCol="0"/>
          <a:lstStyle/>
          <a:p>
            <a:pPr rtl="0"/>
            <a:fld id="{1741DF51-5695-4ACB-983F-5688D969D343}" type="datetime1">
              <a:rPr lang="el-GR" noProof="0" smtClean="0"/>
            </a:fld>
            <a:endParaRPr lang="el-GR" noProof="0"/>
          </a:p>
        </p:txBody>
      </p:sp>
      <p:sp>
        <p:nvSpPr>
          <p:cNvPr id="5" name="Θέση υποσέλιδου 4"/>
          <p:cNvSpPr>
            <a:spLocks noGrp="1"/>
          </p:cNvSpPr>
          <p:nvPr>
            <p:ph type="ftr" sz="quarter" idx="11"/>
          </p:nvPr>
        </p:nvSpPr>
        <p:spPr/>
        <p:txBody>
          <a:bodyPr rtlCol="0"/>
          <a:lstStyle/>
          <a:p>
            <a:pPr rtl="0"/>
            <a:r>
              <a:rPr lang="el-GR" noProof="0"/>
              <a:t>Προσθήκη υποσέλιδου</a:t>
            </a:r>
            <a:endParaRPr lang="el-GR" noProof="0"/>
          </a:p>
        </p:txBody>
      </p:sp>
      <p:sp>
        <p:nvSpPr>
          <p:cNvPr id="6" name="Θέση αριθμού διαφάνειας 5"/>
          <p:cNvSpPr>
            <a:spLocks noGrp="1"/>
          </p:cNvSpPr>
          <p:nvPr>
            <p:ph type="sldNum" sz="quarter" idx="12"/>
          </p:nvPr>
        </p:nvSpPr>
        <p:spPr/>
        <p:txBody>
          <a:bodyPr rtlCol="0"/>
          <a:lstStyle/>
          <a:p>
            <a:pPr rtl="0"/>
            <a:fld id="{5D99DD2A-B520-4620-9B43-64B657BA2D42}" type="slidenum">
              <a:rPr lang="el-GR" noProof="0" smtClean="0"/>
            </a:fld>
            <a:endParaRPr lang="el-G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1" name="Εικόνα 10" descr="Celestia-R1---OverlayContentH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Τίτλος 1"/>
          <p:cNvSpPr>
            <a:spLocks noGrp="1"/>
          </p:cNvSpPr>
          <p:nvPr>
            <p:ph type="title" hasCustomPrompt="1"/>
          </p:nvPr>
        </p:nvSpPr>
        <p:spPr>
          <a:xfrm>
            <a:off x="685801" y="609599"/>
            <a:ext cx="10840914" cy="1260000"/>
          </a:xfrm>
        </p:spPr>
        <p:txBody>
          <a:bodyPr rtlCol="0">
            <a:normAutofit/>
          </a:bodyPr>
          <a:lstStyle>
            <a:lvl1pPr>
              <a:defRPr sz="3000"/>
            </a:lvl1pPr>
          </a:lstStyle>
          <a:p>
            <a:pPr rtl="0"/>
            <a:r>
              <a:rPr lang="el-GR" noProof="0"/>
              <a:t>Κάντε κλικ για να επεξεργαστείτε το Στυλ κύριου τίτλου</a:t>
            </a:r>
            <a:endParaRPr lang="el-GR" noProof="0"/>
          </a:p>
        </p:txBody>
      </p:sp>
      <p:sp>
        <p:nvSpPr>
          <p:cNvPr id="3" name="Θέση κειμένου 2"/>
          <p:cNvSpPr>
            <a:spLocks noGrp="1"/>
          </p:cNvSpPr>
          <p:nvPr>
            <p:ph type="body" idx="1" hasCustomPrompt="1"/>
          </p:nvPr>
        </p:nvSpPr>
        <p:spPr>
          <a:xfrm>
            <a:off x="685799" y="1869599"/>
            <a:ext cx="5202071" cy="916228"/>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Κάντε κλικ για επεξεργασία των στυλ κειμένου του υποδείγματος</a:t>
            </a:r>
            <a:endParaRPr lang="el-GR" noProof="0" dirty="0"/>
          </a:p>
        </p:txBody>
      </p:sp>
      <p:sp>
        <p:nvSpPr>
          <p:cNvPr id="4" name="Θέση περιεχομένου 3"/>
          <p:cNvSpPr>
            <a:spLocks noGrp="1"/>
          </p:cNvSpPr>
          <p:nvPr>
            <p:ph sz="half" idx="2" hasCustomPrompt="1"/>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rtlCol="0" anchor="t">
            <a:normAutofit/>
          </a:bodyPr>
          <a:lstStyle/>
          <a:p>
            <a:pPr lvl="0" rtl="0"/>
            <a:r>
              <a:rPr lang="el-GR" noProof="0" dirty="0"/>
              <a:t>Κάντε κλικ για επεξεργασία των στυλ κειμένου του υποδείγματος</a:t>
            </a:r>
            <a:endParaRPr lang="el-GR" noProof="0" dirty="0"/>
          </a:p>
          <a:p>
            <a:pPr lvl="1" rtl="0"/>
            <a:r>
              <a:rPr lang="el-GR" noProof="0" dirty="0"/>
              <a:t>Δεύτερου επιπέδου</a:t>
            </a:r>
            <a:endParaRPr lang="el-GR" noProof="0" dirty="0"/>
          </a:p>
          <a:p>
            <a:pPr lvl="2" rtl="0"/>
            <a:r>
              <a:rPr lang="el-GR" noProof="0" dirty="0"/>
              <a:t>Τρίτου επιπέδου</a:t>
            </a:r>
            <a:endParaRPr lang="el-GR" noProof="0" dirty="0"/>
          </a:p>
          <a:p>
            <a:pPr lvl="3" rtl="0"/>
            <a:r>
              <a:rPr lang="el-GR" noProof="0" dirty="0"/>
              <a:t>Τέταρτου επιπέδου</a:t>
            </a:r>
            <a:endParaRPr lang="el-GR" noProof="0" dirty="0"/>
          </a:p>
          <a:p>
            <a:pPr lvl="4" rtl="0"/>
            <a:r>
              <a:rPr lang="el-GR" noProof="0" dirty="0"/>
              <a:t>Πέμπτου επιπέδου</a:t>
            </a:r>
            <a:endParaRPr lang="el-GR" noProof="0" dirty="0"/>
          </a:p>
        </p:txBody>
      </p:sp>
      <p:sp>
        <p:nvSpPr>
          <p:cNvPr id="5" name="Θέση κειμένου 4"/>
          <p:cNvSpPr>
            <a:spLocks noGrp="1"/>
          </p:cNvSpPr>
          <p:nvPr>
            <p:ph type="body" sz="quarter" idx="3" hasCustomPrompt="1"/>
          </p:nvPr>
        </p:nvSpPr>
        <p:spPr>
          <a:xfrm>
            <a:off x="6298270" y="1869599"/>
            <a:ext cx="5228444" cy="916228"/>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Κάντε κλικ για επεξεργασία των στυλ κειμένου του υποδείγματος</a:t>
            </a:r>
            <a:endParaRPr lang="el-GR" noProof="0" dirty="0"/>
          </a:p>
        </p:txBody>
      </p:sp>
      <p:sp>
        <p:nvSpPr>
          <p:cNvPr id="6" name="Θέση περιεχομένου 5"/>
          <p:cNvSpPr>
            <a:spLocks noGrp="1"/>
          </p:cNvSpPr>
          <p:nvPr>
            <p:ph sz="quarter" idx="4" hasCustomPrompt="1"/>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rtlCol="0" anchor="t">
            <a:normAutofit/>
          </a:bodyPr>
          <a:lstStyle/>
          <a:p>
            <a:pPr lvl="0" rtl="0"/>
            <a:r>
              <a:rPr lang="el-GR" noProof="0" dirty="0"/>
              <a:t>Κάντε κλικ για επεξεργασία των στυλ κειμένου του υποδείγματος</a:t>
            </a:r>
            <a:endParaRPr lang="el-GR" noProof="0" dirty="0"/>
          </a:p>
          <a:p>
            <a:pPr lvl="1" rtl="0"/>
            <a:r>
              <a:rPr lang="el-GR" noProof="0" dirty="0"/>
              <a:t>Δεύτερου επιπέδου</a:t>
            </a:r>
            <a:endParaRPr lang="el-GR" noProof="0" dirty="0"/>
          </a:p>
          <a:p>
            <a:pPr lvl="2" rtl="0"/>
            <a:r>
              <a:rPr lang="el-GR" noProof="0" dirty="0"/>
              <a:t>Τρίτου επιπέδου</a:t>
            </a:r>
            <a:endParaRPr lang="el-GR" noProof="0" dirty="0"/>
          </a:p>
          <a:p>
            <a:pPr lvl="3" rtl="0"/>
            <a:r>
              <a:rPr lang="el-GR" noProof="0" dirty="0"/>
              <a:t>Τέταρτου επιπέδου</a:t>
            </a:r>
            <a:endParaRPr lang="el-GR" noProof="0" dirty="0"/>
          </a:p>
          <a:p>
            <a:pPr lvl="4" rtl="0"/>
            <a:r>
              <a:rPr lang="el-GR" noProof="0" dirty="0"/>
              <a:t>Πέμπτου επιπέδου</a:t>
            </a:r>
            <a:endParaRPr lang="el-GR" noProof="0" dirty="0"/>
          </a:p>
        </p:txBody>
      </p:sp>
      <p:sp>
        <p:nvSpPr>
          <p:cNvPr id="7" name="Θέση ημερομηνίας 6"/>
          <p:cNvSpPr>
            <a:spLocks noGrp="1"/>
          </p:cNvSpPr>
          <p:nvPr>
            <p:ph type="dt" sz="half" idx="10"/>
          </p:nvPr>
        </p:nvSpPr>
        <p:spPr/>
        <p:txBody>
          <a:bodyPr rtlCol="0"/>
          <a:lstStyle/>
          <a:p>
            <a:pPr rtl="0"/>
            <a:fld id="{E389FE9A-05FF-4596-8148-7C442289BCF1}" type="datetime1">
              <a:rPr lang="el-GR" noProof="0" smtClean="0"/>
            </a:fld>
            <a:endParaRPr lang="el-GR" noProof="0"/>
          </a:p>
        </p:txBody>
      </p:sp>
      <p:sp>
        <p:nvSpPr>
          <p:cNvPr id="8" name="Θέση υποσέλιδου 7"/>
          <p:cNvSpPr>
            <a:spLocks noGrp="1"/>
          </p:cNvSpPr>
          <p:nvPr>
            <p:ph type="ftr" sz="quarter" idx="11"/>
          </p:nvPr>
        </p:nvSpPr>
        <p:spPr/>
        <p:txBody>
          <a:bodyPr rtlCol="0"/>
          <a:lstStyle/>
          <a:p>
            <a:pPr rtl="0"/>
            <a:r>
              <a:rPr lang="el-GR" noProof="0"/>
              <a:t>Προσθήκη υποσέλιδου</a:t>
            </a:r>
            <a:endParaRPr lang="el-GR" noProof="0"/>
          </a:p>
        </p:txBody>
      </p:sp>
      <p:sp>
        <p:nvSpPr>
          <p:cNvPr id="9" name="Θέση αριθμού διαφάνειας 8"/>
          <p:cNvSpPr>
            <a:spLocks noGrp="1"/>
          </p:cNvSpPr>
          <p:nvPr>
            <p:ph type="sldNum" sz="quarter" idx="12"/>
          </p:nvPr>
        </p:nvSpPr>
        <p:spPr/>
        <p:txBody>
          <a:bodyPr rtlCol="0"/>
          <a:lstStyle/>
          <a:p>
            <a:pPr rtl="0"/>
            <a:fld id="{5D99DD2A-B520-4620-9B43-64B657BA2D42}" type="slidenum">
              <a:rPr lang="el-GR" noProof="0" smtClean="0"/>
            </a:fld>
            <a:endParaRPr lang="el-GR" noProof="0"/>
          </a:p>
        </p:txBody>
      </p:sp>
      <p:cxnSp>
        <p:nvCxnSpPr>
          <p:cNvPr id="12" name="Ευθεία γραμμή σύνδεσης 11"/>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Εικόνα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Τίτλος 1"/>
          <p:cNvSpPr>
            <a:spLocks noGrp="1"/>
          </p:cNvSpPr>
          <p:nvPr>
            <p:ph type="title" hasCustomPrompt="1"/>
          </p:nvPr>
        </p:nvSpPr>
        <p:spPr>
          <a:xfrm>
            <a:off x="685801" y="609600"/>
            <a:ext cx="10840914" cy="1260000"/>
          </a:xfrm>
        </p:spPr>
        <p:txBody>
          <a:bodyPr rtlCol="0">
            <a:normAutofit/>
          </a:bodyPr>
          <a:lstStyle>
            <a:lvl1pPr>
              <a:defRPr sz="3000"/>
            </a:lvl1pPr>
          </a:lstStyle>
          <a:p>
            <a:pPr rtl="0"/>
            <a:r>
              <a:rPr lang="el-GR" noProof="0"/>
              <a:t>Κάντε κλικ για να επεξεργαστείτε το Στυλ κύριου τίτλου</a:t>
            </a:r>
            <a:endParaRPr lang="el-GR" noProof="0"/>
          </a:p>
        </p:txBody>
      </p:sp>
      <p:sp>
        <p:nvSpPr>
          <p:cNvPr id="9" name="Ορθογώνιο: Στρογγυλεμένες γωνίες 8"/>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p>
        </p:txBody>
      </p:sp>
      <p:sp>
        <p:nvSpPr>
          <p:cNvPr id="3" name="Θέση περιεχομένου 2"/>
          <p:cNvSpPr>
            <a:spLocks noGrp="1"/>
          </p:cNvSpPr>
          <p:nvPr>
            <p:ph sz="half" idx="1" hasCustomPrompt="1"/>
          </p:nvPr>
        </p:nvSpPr>
        <p:spPr>
          <a:xfrm>
            <a:off x="685802" y="1869600"/>
            <a:ext cx="5040000" cy="3921601"/>
          </a:xfrm>
          <a:prstGeom prst="roundRect">
            <a:avLst>
              <a:gd name="adj" fmla="val 1970"/>
            </a:avLst>
          </a:prstGeom>
          <a:ln w="28575">
            <a:noFill/>
          </a:ln>
          <a:effectLst/>
        </p:spPr>
        <p:txBody>
          <a:bodyPr rtlCol="0" anchor="t" anchorCtr="0">
            <a:normAutofit/>
          </a:bodyPr>
          <a:lstStyle/>
          <a:p>
            <a:pPr lvl="0" rtl="0"/>
            <a:r>
              <a:rPr lang="el-GR" noProof="0" dirty="0"/>
              <a:t>Κάντε κλικ για επεξεργασία των στυλ κειμένου του υποδείγματος</a:t>
            </a:r>
            <a:endParaRPr lang="el-GR" noProof="0" dirty="0"/>
          </a:p>
          <a:p>
            <a:pPr lvl="1" rtl="0"/>
            <a:r>
              <a:rPr lang="el-GR" noProof="0" dirty="0"/>
              <a:t>Δεύτερου επιπέδου</a:t>
            </a:r>
            <a:endParaRPr lang="el-GR" noProof="0" dirty="0"/>
          </a:p>
          <a:p>
            <a:pPr lvl="2" rtl="0"/>
            <a:r>
              <a:rPr lang="el-GR" noProof="0" dirty="0"/>
              <a:t>Τρίτου επιπέδου</a:t>
            </a:r>
            <a:endParaRPr lang="el-GR" noProof="0" dirty="0"/>
          </a:p>
          <a:p>
            <a:pPr lvl="3" rtl="0"/>
            <a:r>
              <a:rPr lang="el-GR" noProof="0" dirty="0"/>
              <a:t>Τέταρτου επιπέδου</a:t>
            </a:r>
            <a:endParaRPr lang="el-GR" noProof="0" dirty="0"/>
          </a:p>
          <a:p>
            <a:pPr lvl="4" rtl="0"/>
            <a:r>
              <a:rPr lang="el-GR" noProof="0" dirty="0"/>
              <a:t>Πέμπτου επιπέδου</a:t>
            </a:r>
            <a:endParaRPr lang="el-GR" noProof="0" dirty="0"/>
          </a:p>
        </p:txBody>
      </p:sp>
      <p:sp>
        <p:nvSpPr>
          <p:cNvPr id="4" name="Θέση περιεχομένου 3"/>
          <p:cNvSpPr>
            <a:spLocks noGrp="1"/>
          </p:cNvSpPr>
          <p:nvPr>
            <p:ph sz="half" idx="2" hasCustomPrompt="1"/>
          </p:nvPr>
        </p:nvSpPr>
        <p:spPr>
          <a:xfrm>
            <a:off x="6488644" y="1869601"/>
            <a:ext cx="5040000" cy="3921600"/>
          </a:xfrm>
          <a:prstGeom prst="roundRect">
            <a:avLst>
              <a:gd name="adj" fmla="val 2211"/>
            </a:avLst>
          </a:prstGeom>
          <a:ln w="28575">
            <a:noFill/>
          </a:ln>
          <a:effectLst/>
        </p:spPr>
        <p:txBody>
          <a:bodyPr rtlCol="0" anchor="t" anchorCtr="0">
            <a:normAutofit/>
          </a:bodyPr>
          <a:lstStyle/>
          <a:p>
            <a:pPr lvl="0" rtl="0"/>
            <a:r>
              <a:rPr lang="el-GR" noProof="0" dirty="0"/>
              <a:t>Κάντε κλικ για επεξεργασία των στυλ κειμένου του υποδείγματος</a:t>
            </a:r>
            <a:endParaRPr lang="el-GR" noProof="0" dirty="0"/>
          </a:p>
          <a:p>
            <a:pPr lvl="1" rtl="0"/>
            <a:r>
              <a:rPr lang="el-GR" noProof="0" dirty="0"/>
              <a:t>Δεύτερου επιπέδου</a:t>
            </a:r>
            <a:endParaRPr lang="el-GR" noProof="0" dirty="0"/>
          </a:p>
          <a:p>
            <a:pPr lvl="2" rtl="0"/>
            <a:r>
              <a:rPr lang="el-GR" noProof="0" dirty="0"/>
              <a:t>Τρίτου επιπέδου</a:t>
            </a:r>
            <a:endParaRPr lang="el-GR" noProof="0" dirty="0"/>
          </a:p>
          <a:p>
            <a:pPr lvl="3" rtl="0"/>
            <a:r>
              <a:rPr lang="el-GR" noProof="0" dirty="0"/>
              <a:t>Τέταρτου επιπέδου</a:t>
            </a:r>
            <a:endParaRPr lang="el-GR" noProof="0" dirty="0"/>
          </a:p>
          <a:p>
            <a:pPr lvl="4" rtl="0"/>
            <a:r>
              <a:rPr lang="el-GR" noProof="0" dirty="0"/>
              <a:t>Πέμπτου επιπέδου</a:t>
            </a:r>
            <a:endParaRPr lang="el-GR" noProof="0" dirty="0"/>
          </a:p>
        </p:txBody>
      </p:sp>
      <p:sp>
        <p:nvSpPr>
          <p:cNvPr id="5" name="Θέση ημερομηνίας 4"/>
          <p:cNvSpPr>
            <a:spLocks noGrp="1"/>
          </p:cNvSpPr>
          <p:nvPr>
            <p:ph type="dt" sz="half" idx="10"/>
          </p:nvPr>
        </p:nvSpPr>
        <p:spPr/>
        <p:txBody>
          <a:bodyPr rtlCol="0"/>
          <a:lstStyle/>
          <a:p>
            <a:pPr rtl="0"/>
            <a:fld id="{ABEF51C0-AAA0-4814-9074-B6D9F1050BB9}" type="datetime1">
              <a:rPr lang="el-GR" noProof="0" smtClean="0"/>
            </a:fld>
            <a:endParaRPr lang="el-GR" noProof="0"/>
          </a:p>
        </p:txBody>
      </p:sp>
      <p:sp>
        <p:nvSpPr>
          <p:cNvPr id="6" name="Θέση υποσέλιδου 5"/>
          <p:cNvSpPr>
            <a:spLocks noGrp="1"/>
          </p:cNvSpPr>
          <p:nvPr>
            <p:ph type="ftr" sz="quarter" idx="11"/>
          </p:nvPr>
        </p:nvSpPr>
        <p:spPr/>
        <p:txBody>
          <a:bodyPr rtlCol="0"/>
          <a:lstStyle/>
          <a:p>
            <a:pPr rtl="0"/>
            <a:r>
              <a:rPr lang="el-GR" noProof="0"/>
              <a:t>Προσθήκη υποσέλιδου</a:t>
            </a:r>
            <a:endParaRPr lang="el-GR" noProof="0"/>
          </a:p>
        </p:txBody>
      </p:sp>
      <p:sp>
        <p:nvSpPr>
          <p:cNvPr id="7" name="Θέση αριθμού διαφάνειας 6"/>
          <p:cNvSpPr>
            <a:spLocks noGrp="1"/>
          </p:cNvSpPr>
          <p:nvPr>
            <p:ph type="sldNum" sz="quarter" idx="12"/>
          </p:nvPr>
        </p:nvSpPr>
        <p:spPr/>
        <p:txBody>
          <a:bodyPr rtlCol="0"/>
          <a:lstStyle/>
          <a:p>
            <a:pPr rtl="0"/>
            <a:fld id="{5D99DD2A-B520-4620-9B43-64B657BA2D42}" type="slidenum">
              <a:rPr lang="el-GR" noProof="0" smtClean="0"/>
            </a:fld>
            <a:endParaRPr lang="el-GR" noProof="0"/>
          </a:p>
        </p:txBody>
      </p:sp>
      <p:cxnSp>
        <p:nvCxnSpPr>
          <p:cNvPr id="10" name="Ευθεία γραμμή σύνδεσης 9"/>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pPr rtl="0"/>
            <a:r>
              <a:rPr lang="el-GR" noProof="0"/>
              <a:t>Κάντε κλικ για να επεξεργαστείτε το Στυλ κύριου τίτλου</a:t>
            </a:r>
            <a:endParaRPr lang="el-GR" noProof="0"/>
          </a:p>
        </p:txBody>
      </p:sp>
      <p:sp>
        <p:nvSpPr>
          <p:cNvPr id="3" name="Θέση κειμένου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rtl="0"/>
            <a:r>
              <a:rPr lang="el-GR" noProof="0"/>
              <a:t>Κάντε κλικ για επεξεργασία των στυλ κειμένου του υποδείγματος</a:t>
            </a:r>
            <a:endParaRPr lang="el-GR" noProof="0"/>
          </a:p>
          <a:p>
            <a:pPr lvl="1" rtl="0"/>
            <a:r>
              <a:rPr lang="el-GR" noProof="0"/>
              <a:t>Δεύτερου επιπέδου</a:t>
            </a:r>
            <a:endParaRPr lang="el-GR" noProof="0"/>
          </a:p>
          <a:p>
            <a:pPr lvl="2" rtl="0"/>
            <a:r>
              <a:rPr lang="el-GR" noProof="0"/>
              <a:t>Τρίτου επιπέδου</a:t>
            </a:r>
            <a:endParaRPr lang="el-GR" noProof="0"/>
          </a:p>
          <a:p>
            <a:pPr lvl="3" rtl="0"/>
            <a:r>
              <a:rPr lang="el-GR" noProof="0"/>
              <a:t>Τέταρτου επιπέδου</a:t>
            </a:r>
            <a:endParaRPr lang="el-GR" noProof="0"/>
          </a:p>
          <a:p>
            <a:pPr lvl="4" rtl="0"/>
            <a:r>
              <a:rPr lang="el-GR" noProof="0"/>
              <a:t>Πέμπτου επιπέδου</a:t>
            </a:r>
            <a:endParaRPr lang="el-GR" noProof="0"/>
          </a:p>
        </p:txBody>
      </p:sp>
      <p:sp>
        <p:nvSpPr>
          <p:cNvPr id="4" name="Θέση ημερομηνίας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CAAD515E-5856-499C-89D6-8864F2EBDC9A}" type="datetime1">
              <a:rPr lang="el-GR" noProof="0" smtClean="0"/>
            </a:fld>
            <a:endParaRPr lang="el-GR" noProof="0"/>
          </a:p>
        </p:txBody>
      </p:sp>
      <p:sp>
        <p:nvSpPr>
          <p:cNvPr id="5" name="Θέση υποσέλιδου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r>
              <a:rPr lang="el-GR" noProof="0"/>
              <a:t>Προσθήκη υποσέλιδου</a:t>
            </a:r>
            <a:endParaRPr lang="el-GR" noProof="0"/>
          </a:p>
        </p:txBody>
      </p:sp>
      <p:sp>
        <p:nvSpPr>
          <p:cNvPr id="6" name="Θέση αριθμού διαφάνειας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5D99DD2A-B520-4620-9B43-64B657BA2D42}" type="slidenum">
              <a:rPr lang="el-GR" noProof="0" smtClean="0"/>
            </a:fld>
            <a:endParaRPr lang="el-GR"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panose="020B0604020202020204"/>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panose="020B0604020202020204"/>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panose="020B0604020202020204"/>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1.xml"/><Relationship Id="rId2" Type="http://schemas.openxmlformats.org/officeDocument/2006/relationships/image" Target="../media/image16.png"/><Relationship Id="rId1" Type="http://schemas.openxmlformats.org/officeDocument/2006/relationships/hyperlink" Target="https://go.microsoft.com/fwlink/?linkid=2007348"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hyperlink" Target="http://stop-bullying.gov.gr/investigate" TargetMode="External"/><Relationship Id="rId1" Type="http://schemas.openxmlformats.org/officeDocument/2006/relationships/hyperlink" Target="https://stop-bullying.gov.gr/"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90293" y="2022005"/>
            <a:ext cx="8683625" cy="1948861"/>
          </a:xfrm>
        </p:spPr>
        <p:txBody>
          <a:bodyPr rtlCol="0"/>
          <a:lstStyle/>
          <a:p>
            <a:pPr algn="ctr" rtl="0"/>
            <a:r>
              <a:rPr lang="el-GR" dirty="0" err="1"/>
              <a:t>Ενδοσχολικη</a:t>
            </a:r>
            <a:r>
              <a:rPr lang="el-GR" dirty="0"/>
              <a:t> </a:t>
            </a:r>
            <a:r>
              <a:rPr lang="el-GR" dirty="0" err="1"/>
              <a:t>βια</a:t>
            </a:r>
            <a:r>
              <a:rPr lang="el-GR" dirty="0"/>
              <a:t> και </a:t>
            </a:r>
            <a:r>
              <a:rPr lang="el-GR" dirty="0" err="1"/>
              <a:t>εκφοβισμοσ</a:t>
            </a:r>
            <a:r>
              <a:rPr lang="el-GR" dirty="0"/>
              <a:t> (</a:t>
            </a:r>
            <a:r>
              <a:rPr lang="el-GR" dirty="0" err="1"/>
              <a:t>ε.βι.ε</a:t>
            </a:r>
            <a:r>
              <a:rPr lang="el-GR" dirty="0"/>
              <a:t>)</a:t>
            </a:r>
            <a:endParaRPr lang="el-GR" dirty="0"/>
          </a:p>
        </p:txBody>
      </p:sp>
      <p:sp>
        <p:nvSpPr>
          <p:cNvPr id="3" name="Υπότιτλος 2"/>
          <p:cNvSpPr>
            <a:spLocks noGrp="1"/>
          </p:cNvSpPr>
          <p:nvPr>
            <p:ph type="subTitle" idx="1"/>
          </p:nvPr>
        </p:nvSpPr>
        <p:spPr>
          <a:xfrm>
            <a:off x="704088" y="4707467"/>
            <a:ext cx="10456037" cy="1163109"/>
          </a:xfrm>
        </p:spPr>
        <p:txBody>
          <a:bodyPr rtlCol="0">
            <a:normAutofit/>
          </a:bodyPr>
          <a:lstStyle/>
          <a:p>
            <a:pPr algn="l" rtl="0"/>
            <a:r>
              <a:rPr lang="el-GR" b="1" dirty="0" err="1"/>
              <a:t>Συμβουλος</a:t>
            </a:r>
            <a:r>
              <a:rPr lang="el-GR" b="1" dirty="0"/>
              <a:t> </a:t>
            </a:r>
            <a:r>
              <a:rPr lang="el-GR" b="1" dirty="0" err="1"/>
              <a:t>Εκπαιδευσησ</a:t>
            </a:r>
            <a:r>
              <a:rPr lang="el-GR" b="1" dirty="0"/>
              <a:t> </a:t>
            </a:r>
            <a:r>
              <a:rPr lang="el-GR" b="1" dirty="0" err="1"/>
              <a:t>κοινωνικων</a:t>
            </a:r>
            <a:r>
              <a:rPr lang="el-GR" b="1" dirty="0"/>
              <a:t> </a:t>
            </a:r>
            <a:r>
              <a:rPr lang="el-GR" b="1" dirty="0" err="1"/>
              <a:t>λειτουργων</a:t>
            </a:r>
            <a:r>
              <a:rPr lang="el-GR" b="1" dirty="0"/>
              <a:t> </a:t>
            </a:r>
            <a:endParaRPr lang="el-GR" b="1" dirty="0"/>
          </a:p>
          <a:p>
            <a:pPr algn="l" rtl="0"/>
            <a:r>
              <a:rPr lang="el-GR" b="1" dirty="0" err="1"/>
              <a:t>Καραμανακη</a:t>
            </a:r>
            <a:r>
              <a:rPr lang="el-GR" b="1" dirty="0"/>
              <a:t> </a:t>
            </a:r>
            <a:r>
              <a:rPr lang="el-GR" b="1" dirty="0" err="1"/>
              <a:t>μαργαριτα</a:t>
            </a:r>
            <a:endParaRPr lang="el-GR" b="1" dirty="0"/>
          </a:p>
          <a:p>
            <a:pPr rtl="0"/>
            <a:endParaRPr lang="el-GR" dirty="0"/>
          </a:p>
          <a:p>
            <a:pPr rtl="0"/>
            <a:endParaRPr lang="el-GR" dirty="0"/>
          </a:p>
        </p:txBody>
      </p:sp>
      <p:pic>
        <p:nvPicPr>
          <p:cNvPr id="4" name="Εικόνα 3"/>
          <p:cNvPicPr>
            <a:picLocks noChangeAspect="1"/>
          </p:cNvPicPr>
          <p:nvPr/>
        </p:nvPicPr>
        <p:blipFill>
          <a:blip r:embed="rId1"/>
          <a:stretch>
            <a:fillRect/>
          </a:stretch>
        </p:blipFill>
        <p:spPr>
          <a:xfrm>
            <a:off x="9383015" y="149358"/>
            <a:ext cx="2400635" cy="2324424"/>
          </a:xfrm>
          <a:prstGeom prst="rect">
            <a:avLst/>
          </a:prstGeom>
          <a:pattFill prst="pct5">
            <a:fgClr>
              <a:schemeClr val="bg1"/>
            </a:fgClr>
            <a:bgClr>
              <a:schemeClr val="tx1"/>
            </a:bgClr>
          </a:patt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64737" y="430272"/>
            <a:ext cx="8683625" cy="1118610"/>
          </a:xfrm>
        </p:spPr>
        <p:txBody>
          <a:bodyPr>
            <a:normAutofit fontScale="90000"/>
          </a:bodyPr>
          <a:lstStyle/>
          <a:p>
            <a:pPr algn="l"/>
            <a:r>
              <a:rPr lang="el-GR" sz="3600" b="1" dirty="0">
                <a:latin typeface="Arial" panose="020B0604020202020204" pitchFamily="34" charset="0"/>
                <a:cs typeface="Arial" panose="020B0604020202020204" pitchFamily="34" charset="0"/>
              </a:rPr>
              <a:t>Ν. 5029</a:t>
            </a:r>
            <a:br>
              <a:rPr lang="el-GR" sz="3600" b="1" dirty="0">
                <a:latin typeface="Arial" panose="020B0604020202020204" pitchFamily="34" charset="0"/>
                <a:cs typeface="Arial" panose="020B0604020202020204" pitchFamily="34" charset="0"/>
              </a:rPr>
            </a:br>
            <a:r>
              <a:rPr lang="el-GR" sz="3600" b="1" dirty="0" err="1">
                <a:latin typeface="Arial" panose="020B0604020202020204" pitchFamily="34" charset="0"/>
                <a:cs typeface="Arial" panose="020B0604020202020204" pitchFamily="34" charset="0"/>
              </a:rPr>
              <a:t>Ορισμοσ</a:t>
            </a:r>
            <a:endParaRPr lang="el-GR" sz="3600" b="1" dirty="0">
              <a:latin typeface="Arial" panose="020B0604020202020204" pitchFamily="34" charset="0"/>
              <a:cs typeface="Arial" panose="020B0604020202020204" pitchFamily="34" charset="0"/>
            </a:endParaRPr>
          </a:p>
        </p:txBody>
      </p:sp>
      <p:sp>
        <p:nvSpPr>
          <p:cNvPr id="3" name="Υπότιτλος 2"/>
          <p:cNvSpPr>
            <a:spLocks noGrp="1"/>
          </p:cNvSpPr>
          <p:nvPr>
            <p:ph type="subTitle" idx="1"/>
          </p:nvPr>
        </p:nvSpPr>
        <p:spPr>
          <a:xfrm>
            <a:off x="606490" y="2006082"/>
            <a:ext cx="11047445" cy="3864494"/>
          </a:xfrm>
          <a:effectLst>
            <a:outerShdw blurRad="50800" dist="38100" dir="2700000" algn="tl" rotWithShape="0">
              <a:prstClr val="black">
                <a:alpha val="40000"/>
              </a:prstClr>
            </a:outerShdw>
          </a:effectLst>
        </p:spPr>
        <p:txBody>
          <a:bodyPr>
            <a:normAutofit/>
          </a:bodyPr>
          <a:lstStyle/>
          <a:p>
            <a:pPr algn="ctr"/>
            <a:r>
              <a:rPr lang="el-GR" sz="3200" cap="none" dirty="0">
                <a:effectLst/>
                <a:latin typeface="Times New Roman" panose="02020603050405020304" pitchFamily="18" charset="0"/>
                <a:cs typeface="Times New Roman" panose="02020603050405020304" pitchFamily="18" charset="0"/>
              </a:rPr>
              <a:t>«Κάθε μορφή σωματικής, λεκτικής, ψυχολογικής συναισθηματικής, κοινωνικής, ρατσιστικής, σεξουαλικής, ηλεκτρονικής, διαδικτυακής ή άλλης βίας και </a:t>
            </a:r>
            <a:r>
              <a:rPr lang="el-GR" sz="3200" cap="none" dirty="0" err="1">
                <a:effectLst/>
                <a:latin typeface="Times New Roman" panose="02020603050405020304" pitchFamily="18" charset="0"/>
                <a:cs typeface="Times New Roman" panose="02020603050405020304" pitchFamily="18" charset="0"/>
              </a:rPr>
              <a:t>παραβατικής</a:t>
            </a:r>
            <a:r>
              <a:rPr lang="el-GR" sz="3200" cap="none" dirty="0">
                <a:effectLst/>
                <a:latin typeface="Times New Roman" panose="02020603050405020304" pitchFamily="18" charset="0"/>
                <a:cs typeface="Times New Roman" panose="02020603050405020304" pitchFamily="18" charset="0"/>
              </a:rPr>
              <a:t> συμπεριφοράς, που πλήττει τη σχολική κοινότητα και διαταράσσει την εκπαιδευτική διαδικασία»</a:t>
            </a:r>
            <a:endParaRPr lang="el-GR" sz="3200" cap="none"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4;p14"/>
          <p:cNvGrpSpPr/>
          <p:nvPr/>
        </p:nvGrpSpPr>
        <p:grpSpPr>
          <a:xfrm>
            <a:off x="745067" y="702737"/>
            <a:ext cx="8657705" cy="5645827"/>
            <a:chOff x="8314" y="592429"/>
            <a:chExt cx="6613544" cy="4472947"/>
          </a:xfrm>
          <a:solidFill>
            <a:schemeClr val="accent1"/>
          </a:solidFill>
        </p:grpSpPr>
        <p:sp>
          <p:nvSpPr>
            <p:cNvPr id="3" name="Google Shape;255;p14"/>
            <p:cNvSpPr/>
            <p:nvPr/>
          </p:nvSpPr>
          <p:spPr>
            <a:xfrm>
              <a:off x="1917943" y="1120138"/>
              <a:ext cx="409028" cy="91440"/>
            </a:xfrm>
            <a:custGeom>
              <a:avLst/>
              <a:gdLst/>
              <a:ahLst/>
              <a:cxnLst/>
              <a:rect l="l" t="t" r="r" b="b"/>
              <a:pathLst>
                <a:path w="120000" h="120000" extrusionOk="0">
                  <a:moveTo>
                    <a:pt x="0" y="60000"/>
                  </a:moveTo>
                  <a:lnTo>
                    <a:pt x="120000" y="60000"/>
                  </a:lnTo>
                </a:path>
              </a:pathLst>
            </a:custGeom>
            <a:grpFill/>
            <a:ln w="9525" cap="flat" cmpd="sng">
              <a:solidFill>
                <a:schemeClr val="accent6"/>
              </a:solidFill>
              <a:prstDash val="solid"/>
              <a:miter lim="800000"/>
              <a:headEnd type="none" w="sm" len="sm"/>
              <a:tailEnd type="stealth" w="med" len="med"/>
            </a:ln>
          </p:spPr>
          <p:txBody>
            <a:bodyPr spcFirstLastPara="1" wrap="square" lIns="91425" tIns="91425" rIns="91425" bIns="91425"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4" name="Google Shape;256;p14"/>
            <p:cNvSpPr txBox="1"/>
            <p:nvPr/>
          </p:nvSpPr>
          <p:spPr>
            <a:xfrm>
              <a:off x="2111467" y="1163657"/>
              <a:ext cx="21981" cy="4400"/>
            </a:xfrm>
            <a:prstGeom prst="rect">
              <a:avLst/>
            </a:prstGeom>
            <a:grpFill/>
            <a:ln>
              <a:noFill/>
            </a:ln>
          </p:spPr>
          <p:txBody>
            <a:bodyPr spcFirstLastPara="1" wrap="square" lIns="12700" tIns="0" rIns="12700" bIns="0"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500"/>
                <a:buFont typeface="Calibri" panose="020F0502020204030204"/>
                <a:buNone/>
              </a:pPr>
              <a:endParaRPr sz="5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 name="Google Shape;257;p14"/>
            <p:cNvSpPr/>
            <p:nvPr/>
          </p:nvSpPr>
          <p:spPr>
            <a:xfrm>
              <a:off x="8315" y="592429"/>
              <a:ext cx="1911428" cy="114685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6" name="Google Shape;258;p14"/>
            <p:cNvSpPr txBox="1"/>
            <p:nvPr/>
          </p:nvSpPr>
          <p:spPr>
            <a:xfrm>
              <a:off x="8315" y="592429"/>
              <a:ext cx="1911428" cy="1146857"/>
            </a:xfrm>
            <a:prstGeom prst="rect">
              <a:avLst/>
            </a:prstGeom>
            <a:grpFill/>
            <a:ln>
              <a:noFill/>
            </a:ln>
          </p:spPr>
          <p:txBody>
            <a:bodyPr spcFirstLastPara="1" wrap="square" lIns="93650" tIns="98300" rIns="93650" bIns="98300"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200"/>
                <a:buFont typeface="Calibri" panose="020F0502020204030204"/>
                <a:buNone/>
              </a:pPr>
              <a:endParaRPr sz="1200" b="0" i="0" u="none" strike="noStrike" cap="none"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 name="Google Shape;259;p14"/>
            <p:cNvSpPr/>
            <p:nvPr/>
          </p:nvSpPr>
          <p:spPr>
            <a:xfrm>
              <a:off x="4269001" y="1120138"/>
              <a:ext cx="409028" cy="91440"/>
            </a:xfrm>
            <a:custGeom>
              <a:avLst/>
              <a:gdLst/>
              <a:ahLst/>
              <a:cxnLst/>
              <a:rect l="l" t="t" r="r" b="b"/>
              <a:pathLst>
                <a:path w="120000" h="120000" extrusionOk="0">
                  <a:moveTo>
                    <a:pt x="0" y="60000"/>
                  </a:moveTo>
                  <a:lnTo>
                    <a:pt x="120000" y="60000"/>
                  </a:lnTo>
                </a:path>
              </a:pathLst>
            </a:custGeom>
            <a:grpFill/>
            <a:ln w="9525" cap="flat" cmpd="sng">
              <a:solidFill>
                <a:schemeClr val="accent6"/>
              </a:solidFill>
              <a:prstDash val="solid"/>
              <a:miter lim="800000"/>
              <a:headEnd type="none" w="sm" len="sm"/>
              <a:tailEnd type="stealth" w="med" len="med"/>
            </a:ln>
          </p:spPr>
          <p:txBody>
            <a:bodyPr spcFirstLastPara="1" wrap="square" lIns="91425" tIns="91425" rIns="91425" bIns="91425"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8" name="Google Shape;260;p14"/>
            <p:cNvSpPr txBox="1"/>
            <p:nvPr/>
          </p:nvSpPr>
          <p:spPr>
            <a:xfrm>
              <a:off x="4462525" y="1163657"/>
              <a:ext cx="21981" cy="4400"/>
            </a:xfrm>
            <a:prstGeom prst="rect">
              <a:avLst/>
            </a:prstGeom>
            <a:grpFill/>
            <a:ln>
              <a:noFill/>
            </a:ln>
          </p:spPr>
          <p:txBody>
            <a:bodyPr spcFirstLastPara="1" wrap="square" lIns="12700" tIns="0" rIns="12700" bIns="0"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500"/>
                <a:buFont typeface="Calibri" panose="020F0502020204030204"/>
                <a:buNone/>
              </a:pPr>
              <a:endParaRPr sz="5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 name="Google Shape;261;p14"/>
            <p:cNvSpPr/>
            <p:nvPr/>
          </p:nvSpPr>
          <p:spPr>
            <a:xfrm>
              <a:off x="2359372" y="592429"/>
              <a:ext cx="2103153" cy="114685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10" name="Google Shape;262;p14"/>
            <p:cNvSpPr txBox="1"/>
            <p:nvPr/>
          </p:nvSpPr>
          <p:spPr>
            <a:xfrm>
              <a:off x="2359372" y="592429"/>
              <a:ext cx="1736472" cy="1179259"/>
            </a:xfrm>
            <a:prstGeom prst="rect">
              <a:avLst/>
            </a:prstGeom>
            <a:grpFill/>
            <a:ln>
              <a:noFill/>
            </a:ln>
          </p:spPr>
          <p:txBody>
            <a:bodyPr spcFirstLastPara="1" wrap="square" lIns="93650" tIns="98300" rIns="93650" bIns="98300"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200"/>
                <a:buFont typeface="Calibri" panose="020F0502020204030204"/>
                <a:buNone/>
              </a:pPr>
              <a:endParaRPr sz="1200" b="0" i="0" u="none" strike="noStrike" cap="none"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 name="Google Shape;263;p14"/>
            <p:cNvSpPr/>
            <p:nvPr/>
          </p:nvSpPr>
          <p:spPr>
            <a:xfrm>
              <a:off x="964029" y="1737486"/>
              <a:ext cx="4702114" cy="409028"/>
            </a:xfrm>
            <a:custGeom>
              <a:avLst/>
              <a:gdLst/>
              <a:ahLst/>
              <a:cxnLst/>
              <a:rect l="l" t="t" r="r" b="b"/>
              <a:pathLst>
                <a:path w="120000" h="120000" extrusionOk="0">
                  <a:moveTo>
                    <a:pt x="120000" y="0"/>
                  </a:moveTo>
                  <a:lnTo>
                    <a:pt x="120000" y="65017"/>
                  </a:lnTo>
                  <a:lnTo>
                    <a:pt x="0" y="65017"/>
                  </a:lnTo>
                  <a:lnTo>
                    <a:pt x="0" y="120000"/>
                  </a:lnTo>
                </a:path>
              </a:pathLst>
            </a:custGeom>
            <a:grpFill/>
            <a:ln w="9525" cap="flat" cmpd="sng">
              <a:solidFill>
                <a:schemeClr val="accent6"/>
              </a:solidFill>
              <a:prstDash val="solid"/>
              <a:miter lim="800000"/>
              <a:headEnd type="none" w="sm" len="sm"/>
              <a:tailEnd type="stealth" w="med" len="med"/>
            </a:ln>
          </p:spPr>
          <p:txBody>
            <a:bodyPr spcFirstLastPara="1" wrap="square" lIns="91425" tIns="91425" rIns="91425" bIns="91425"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12" name="Google Shape;264;p14"/>
            <p:cNvSpPr txBox="1"/>
            <p:nvPr/>
          </p:nvSpPr>
          <p:spPr>
            <a:xfrm>
              <a:off x="3197021" y="1939800"/>
              <a:ext cx="236131" cy="4400"/>
            </a:xfrm>
            <a:prstGeom prst="rect">
              <a:avLst/>
            </a:prstGeom>
            <a:grpFill/>
            <a:ln>
              <a:noFill/>
            </a:ln>
          </p:spPr>
          <p:txBody>
            <a:bodyPr spcFirstLastPara="1" wrap="square" lIns="12700" tIns="0" rIns="12700" bIns="0"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500"/>
                <a:buFont typeface="Calibri" panose="020F0502020204030204"/>
                <a:buNone/>
              </a:pPr>
              <a:endParaRPr sz="5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 name="Google Shape;265;p14"/>
            <p:cNvSpPr/>
            <p:nvPr/>
          </p:nvSpPr>
          <p:spPr>
            <a:xfrm>
              <a:off x="4710430" y="592429"/>
              <a:ext cx="1911428" cy="114685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14" name="Google Shape;266;p14"/>
            <p:cNvSpPr txBox="1"/>
            <p:nvPr/>
          </p:nvSpPr>
          <p:spPr>
            <a:xfrm>
              <a:off x="4710430" y="592429"/>
              <a:ext cx="1911428" cy="1146857"/>
            </a:xfrm>
            <a:prstGeom prst="rect">
              <a:avLst/>
            </a:prstGeom>
            <a:grpFill/>
            <a:ln>
              <a:noFill/>
            </a:ln>
          </p:spPr>
          <p:txBody>
            <a:bodyPr spcFirstLastPara="1" wrap="square" lIns="93650" tIns="98300" rIns="93650" bIns="98300"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a:lnSpc>
                  <a:spcPct val="90000"/>
                </a:lnSpc>
                <a:spcBef>
                  <a:spcPts val="0"/>
                </a:spcBef>
                <a:spcAft>
                  <a:spcPts val="0"/>
                </a:spcAft>
                <a:buClr>
                  <a:schemeClr val="lt1"/>
                </a:buClr>
                <a:buSzPts val="1200"/>
                <a:buFont typeface="Calibri" panose="020F0502020204030204"/>
                <a:buNone/>
              </a:pPr>
              <a:r>
                <a:rPr lang="el-GR" b="0" i="0" u="none" strike="noStrike" cap="none" dirty="0">
                  <a:solidFill>
                    <a:schemeClr val="lt1"/>
                  </a:solidFill>
                  <a:latin typeface="Calibri" panose="020F0502020204030204"/>
                  <a:ea typeface="Calibri" panose="020F0502020204030204"/>
                  <a:cs typeface="Calibri" panose="020F0502020204030204"/>
                  <a:sym typeface="Calibri" panose="020F0502020204030204"/>
                </a:rPr>
                <a:t>Επιθετική συμπεριφορ</a:t>
              </a:r>
              <a:r>
                <a:rPr lang="el-GR" dirty="0">
                  <a:solidFill>
                    <a:schemeClr val="lt1"/>
                  </a:solidFill>
                  <a:latin typeface="Calibri" panose="020F0502020204030204"/>
                  <a:ea typeface="Calibri" panose="020F0502020204030204"/>
                  <a:cs typeface="Calibri" panose="020F0502020204030204"/>
                  <a:sym typeface="Calibri" panose="020F0502020204030204"/>
                </a:rPr>
                <a:t>ά με αντιληπτή </a:t>
              </a:r>
              <a:r>
                <a:rPr lang="el-GR" b="1" dirty="0">
                  <a:solidFill>
                    <a:schemeClr val="bg1"/>
                  </a:solidFill>
                  <a:latin typeface="Calibri" panose="020F0502020204030204"/>
                  <a:ea typeface="Calibri" panose="020F0502020204030204"/>
                  <a:cs typeface="Calibri" panose="020F0502020204030204"/>
                  <a:sym typeface="Calibri" panose="020F0502020204030204"/>
                </a:rPr>
                <a:t>ανισορροπία δύναμης</a:t>
              </a:r>
              <a:endParaRPr lang="el-GR" b="1" i="0" u="none" strike="noStrike" cap="none" dirty="0">
                <a:solidFill>
                  <a:schemeClr val="bg1"/>
                </a:solidFill>
                <a:latin typeface="Calibri" panose="020F0502020204030204"/>
                <a:ea typeface="Calibri" panose="020F0502020204030204"/>
                <a:cs typeface="Calibri" panose="020F0502020204030204"/>
                <a:sym typeface="Calibri" panose="020F0502020204030204"/>
              </a:endParaRPr>
            </a:p>
          </p:txBody>
        </p:sp>
        <p:sp>
          <p:nvSpPr>
            <p:cNvPr id="15" name="Google Shape;267;p14"/>
            <p:cNvSpPr/>
            <p:nvPr/>
          </p:nvSpPr>
          <p:spPr>
            <a:xfrm>
              <a:off x="1917943" y="2706624"/>
              <a:ext cx="409028" cy="91440"/>
            </a:xfrm>
            <a:custGeom>
              <a:avLst/>
              <a:gdLst/>
              <a:ahLst/>
              <a:cxnLst/>
              <a:rect l="l" t="t" r="r" b="b"/>
              <a:pathLst>
                <a:path w="120000" h="120000" extrusionOk="0">
                  <a:moveTo>
                    <a:pt x="0" y="60000"/>
                  </a:moveTo>
                  <a:lnTo>
                    <a:pt x="120000" y="60000"/>
                  </a:lnTo>
                </a:path>
              </a:pathLst>
            </a:custGeom>
            <a:grpFill/>
            <a:ln w="9525" cap="flat" cmpd="sng">
              <a:solidFill>
                <a:schemeClr val="accent6"/>
              </a:solidFill>
              <a:prstDash val="solid"/>
              <a:miter lim="800000"/>
              <a:headEnd type="none" w="sm" len="sm"/>
              <a:tailEnd type="stealth" w="med" len="med"/>
            </a:ln>
          </p:spPr>
          <p:txBody>
            <a:bodyPr spcFirstLastPara="1" wrap="square" lIns="91425" tIns="91425" rIns="91425" bIns="91425"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16" name="Google Shape;268;p14"/>
            <p:cNvSpPr txBox="1"/>
            <p:nvPr/>
          </p:nvSpPr>
          <p:spPr>
            <a:xfrm>
              <a:off x="2111467" y="2750143"/>
              <a:ext cx="21981" cy="4400"/>
            </a:xfrm>
            <a:prstGeom prst="rect">
              <a:avLst/>
            </a:prstGeom>
            <a:grpFill/>
            <a:ln>
              <a:noFill/>
            </a:ln>
          </p:spPr>
          <p:txBody>
            <a:bodyPr spcFirstLastPara="1" wrap="square" lIns="12700" tIns="0" rIns="12700" bIns="0"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500"/>
                <a:buFont typeface="Calibri" panose="020F0502020204030204"/>
                <a:buNone/>
              </a:pPr>
              <a:endParaRPr sz="5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 name="Google Shape;269;p14"/>
            <p:cNvSpPr/>
            <p:nvPr/>
          </p:nvSpPr>
          <p:spPr>
            <a:xfrm>
              <a:off x="8315" y="2178915"/>
              <a:ext cx="1911428" cy="114685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18" name="Google Shape;270;p14"/>
            <p:cNvSpPr txBox="1"/>
            <p:nvPr/>
          </p:nvSpPr>
          <p:spPr>
            <a:xfrm>
              <a:off x="8315" y="2178915"/>
              <a:ext cx="1911428" cy="1146857"/>
            </a:xfrm>
            <a:prstGeom prst="rect">
              <a:avLst/>
            </a:prstGeom>
            <a:grpFill/>
            <a:ln>
              <a:noFill/>
            </a:ln>
          </p:spPr>
          <p:txBody>
            <a:bodyPr spcFirstLastPara="1" wrap="square" lIns="93650" tIns="98300" rIns="93650" bIns="98300"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200"/>
                <a:buFont typeface="Calibri" panose="020F0502020204030204"/>
                <a:buNone/>
              </a:pPr>
              <a:r>
                <a:rPr lang="el-GR" sz="1600" b="0" i="0" u="none" strike="noStrike" cap="none" dirty="0">
                  <a:solidFill>
                    <a:schemeClr val="lt1"/>
                  </a:solidFill>
                  <a:latin typeface="Calibri" panose="020F0502020204030204"/>
                  <a:ea typeface="Calibri" panose="020F0502020204030204"/>
                  <a:cs typeface="Calibri" panose="020F0502020204030204"/>
                  <a:sym typeface="Calibri" panose="020F0502020204030204"/>
                </a:rPr>
                <a:t>Βίαιος Κοινωνικός Αποκλεισμός</a:t>
              </a:r>
              <a:endParaRPr sz="1600" b="0" i="0" u="none" strike="noStrike" cap="none"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9" name="Google Shape;271;p14"/>
            <p:cNvSpPr/>
            <p:nvPr/>
          </p:nvSpPr>
          <p:spPr>
            <a:xfrm>
              <a:off x="4269001" y="2706624"/>
              <a:ext cx="409028" cy="91440"/>
            </a:xfrm>
            <a:custGeom>
              <a:avLst/>
              <a:gdLst/>
              <a:ahLst/>
              <a:cxnLst/>
              <a:rect l="l" t="t" r="r" b="b"/>
              <a:pathLst>
                <a:path w="120000" h="120000" extrusionOk="0">
                  <a:moveTo>
                    <a:pt x="0" y="60000"/>
                  </a:moveTo>
                  <a:lnTo>
                    <a:pt x="120000" y="60000"/>
                  </a:lnTo>
                </a:path>
              </a:pathLst>
            </a:custGeom>
            <a:grpFill/>
            <a:ln w="9525" cap="flat" cmpd="sng">
              <a:solidFill>
                <a:schemeClr val="accent6"/>
              </a:solidFill>
              <a:prstDash val="solid"/>
              <a:miter lim="800000"/>
              <a:headEnd type="none" w="sm" len="sm"/>
              <a:tailEnd type="stealth" w="med" len="med"/>
            </a:ln>
          </p:spPr>
          <p:txBody>
            <a:bodyPr spcFirstLastPara="1" wrap="square" lIns="91425" tIns="91425" rIns="91425" bIns="91425"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20" name="Google Shape;272;p14"/>
            <p:cNvSpPr txBox="1"/>
            <p:nvPr/>
          </p:nvSpPr>
          <p:spPr>
            <a:xfrm>
              <a:off x="4462525" y="2750143"/>
              <a:ext cx="21981" cy="4400"/>
            </a:xfrm>
            <a:prstGeom prst="rect">
              <a:avLst/>
            </a:prstGeom>
            <a:grpFill/>
            <a:ln>
              <a:noFill/>
            </a:ln>
          </p:spPr>
          <p:txBody>
            <a:bodyPr spcFirstLastPara="1" wrap="square" lIns="12700" tIns="0" rIns="12700" bIns="0"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500"/>
                <a:buFont typeface="Calibri" panose="020F0502020204030204"/>
                <a:buNone/>
              </a:pPr>
              <a:endParaRPr sz="5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 name="Google Shape;273;p14"/>
            <p:cNvSpPr/>
            <p:nvPr/>
          </p:nvSpPr>
          <p:spPr>
            <a:xfrm>
              <a:off x="2359372" y="2178915"/>
              <a:ext cx="1911428" cy="114685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22" name="Google Shape;274;p14"/>
            <p:cNvSpPr txBox="1"/>
            <p:nvPr/>
          </p:nvSpPr>
          <p:spPr>
            <a:xfrm>
              <a:off x="2359372" y="2178915"/>
              <a:ext cx="1911428" cy="1146857"/>
            </a:xfrm>
            <a:prstGeom prst="rect">
              <a:avLst/>
            </a:prstGeom>
            <a:grpFill/>
            <a:ln>
              <a:noFill/>
            </a:ln>
          </p:spPr>
          <p:txBody>
            <a:bodyPr spcFirstLastPara="1" wrap="square" lIns="93650" tIns="98300" rIns="93650" bIns="98300"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200"/>
                <a:buFont typeface="Calibri" panose="020F0502020204030204"/>
                <a:buNone/>
              </a:pPr>
              <a:r>
                <a:rPr lang="el-GR" sz="1600" b="0" i="0" u="none" strike="noStrike" cap="none" dirty="0">
                  <a:solidFill>
                    <a:schemeClr val="lt1"/>
                  </a:solidFill>
                  <a:latin typeface="Calibri" panose="020F0502020204030204"/>
                  <a:ea typeface="Calibri" panose="020F0502020204030204"/>
                  <a:cs typeface="Calibri" panose="020F0502020204030204"/>
                  <a:sym typeface="Calibri" panose="020F0502020204030204"/>
                </a:rPr>
                <a:t>Εξαναγκασμός σε πράξεις ή παραλείψεις παρά την θέληση των μαθητών</a:t>
              </a:r>
              <a:endParaRPr sz="1600" b="0" i="0" u="none" strike="noStrike" cap="none"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3" name="Google Shape;275;p14"/>
            <p:cNvSpPr/>
            <p:nvPr/>
          </p:nvSpPr>
          <p:spPr>
            <a:xfrm>
              <a:off x="964029" y="3323972"/>
              <a:ext cx="4702114" cy="409028"/>
            </a:xfrm>
            <a:custGeom>
              <a:avLst/>
              <a:gdLst/>
              <a:ahLst/>
              <a:cxnLst/>
              <a:rect l="l" t="t" r="r" b="b"/>
              <a:pathLst>
                <a:path w="120000" h="120000" extrusionOk="0">
                  <a:moveTo>
                    <a:pt x="120000" y="0"/>
                  </a:moveTo>
                  <a:lnTo>
                    <a:pt x="120000" y="65017"/>
                  </a:lnTo>
                  <a:lnTo>
                    <a:pt x="0" y="65017"/>
                  </a:lnTo>
                  <a:lnTo>
                    <a:pt x="0" y="120000"/>
                  </a:lnTo>
                </a:path>
              </a:pathLst>
            </a:custGeom>
            <a:grpFill/>
            <a:ln w="9525" cap="flat" cmpd="sng">
              <a:solidFill>
                <a:schemeClr val="accent6"/>
              </a:solidFill>
              <a:prstDash val="solid"/>
              <a:miter lim="800000"/>
              <a:headEnd type="none" w="sm" len="sm"/>
              <a:tailEnd type="stealth" w="med" len="med"/>
            </a:ln>
          </p:spPr>
          <p:txBody>
            <a:bodyPr spcFirstLastPara="1" wrap="square" lIns="91425" tIns="91425" rIns="91425" bIns="91425"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24" name="Google Shape;276;p14"/>
            <p:cNvSpPr txBox="1"/>
            <p:nvPr/>
          </p:nvSpPr>
          <p:spPr>
            <a:xfrm>
              <a:off x="3197021" y="3526286"/>
              <a:ext cx="236131" cy="4400"/>
            </a:xfrm>
            <a:prstGeom prst="rect">
              <a:avLst/>
            </a:prstGeom>
            <a:grpFill/>
            <a:ln>
              <a:noFill/>
            </a:ln>
          </p:spPr>
          <p:txBody>
            <a:bodyPr spcFirstLastPara="1" wrap="square" lIns="12700" tIns="0" rIns="12700" bIns="0"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500"/>
                <a:buFont typeface="Calibri" panose="020F0502020204030204"/>
                <a:buNone/>
              </a:pPr>
              <a:endParaRPr sz="5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 name="Google Shape;277;p14"/>
            <p:cNvSpPr/>
            <p:nvPr/>
          </p:nvSpPr>
          <p:spPr>
            <a:xfrm>
              <a:off x="4710430" y="2178915"/>
              <a:ext cx="1911428" cy="114685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26" name="Google Shape;278;p14"/>
            <p:cNvSpPr txBox="1"/>
            <p:nvPr/>
          </p:nvSpPr>
          <p:spPr>
            <a:xfrm>
              <a:off x="4710430" y="2178915"/>
              <a:ext cx="1911428" cy="1146857"/>
            </a:xfrm>
            <a:prstGeom prst="rect">
              <a:avLst/>
            </a:prstGeom>
            <a:grpFill/>
            <a:ln>
              <a:noFill/>
            </a:ln>
          </p:spPr>
          <p:txBody>
            <a:bodyPr spcFirstLastPara="1" wrap="square" lIns="93650" tIns="98300" rIns="93650" bIns="98300"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200"/>
                <a:buFont typeface="Calibri" panose="020F0502020204030204"/>
                <a:buNone/>
              </a:pPr>
              <a:endParaRPr sz="1200" b="0" i="0" u="none" strike="noStrike" cap="none"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 name="Google Shape;279;p14"/>
            <p:cNvSpPr/>
            <p:nvPr/>
          </p:nvSpPr>
          <p:spPr>
            <a:xfrm>
              <a:off x="8315" y="3765400"/>
              <a:ext cx="2444756" cy="1299976"/>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28" name="Google Shape;280;p14"/>
            <p:cNvSpPr txBox="1"/>
            <p:nvPr/>
          </p:nvSpPr>
          <p:spPr>
            <a:xfrm>
              <a:off x="8314" y="3765401"/>
              <a:ext cx="2444757" cy="1267574"/>
            </a:xfrm>
            <a:prstGeom prst="rect">
              <a:avLst/>
            </a:prstGeom>
            <a:grpFill/>
            <a:ln>
              <a:noFill/>
            </a:ln>
          </p:spPr>
          <p:txBody>
            <a:bodyPr spcFirstLastPara="1" wrap="square" lIns="93650" tIns="98300" rIns="93650" bIns="98300" anchor="ctr" anchorCtr="0">
              <a:noAutofit/>
            </a:bodyPr>
            <a:ls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200"/>
                <a:buFont typeface="Calibri" panose="020F0502020204030204"/>
                <a:buNone/>
              </a:pPr>
              <a:r>
                <a:rPr lang="el-GR" sz="1200" b="0" i="0" u="none" strike="noStrike" cap="none" dirty="0">
                  <a:solidFill>
                    <a:schemeClr val="lt1"/>
                  </a:solidFill>
                  <a:latin typeface="Calibri" panose="020F0502020204030204"/>
                  <a:ea typeface="Calibri" panose="020F0502020204030204"/>
                  <a:cs typeface="Calibri" panose="020F0502020204030204"/>
                  <a:sym typeface="Calibri" panose="020F0502020204030204"/>
                </a:rPr>
                <a:t>Εκφοβισμός με ρατσιστικό περιεχόμενο στη βάση των θρησκευτικών πεποιθήσεων, της</a:t>
              </a:r>
              <a:endParaRPr lang="el-GR" sz="1200" b="0" i="0" u="none" strike="noStrike" cap="none" dirty="0">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90000"/>
                </a:lnSpc>
                <a:spcBef>
                  <a:spcPts val="0"/>
                </a:spcBef>
                <a:spcAft>
                  <a:spcPts val="0"/>
                </a:spcAft>
                <a:buClr>
                  <a:schemeClr val="lt1"/>
                </a:buClr>
                <a:buSzPts val="1200"/>
                <a:buFont typeface="Calibri" panose="020F0502020204030204"/>
                <a:buNone/>
              </a:pPr>
              <a:r>
                <a:rPr lang="el-GR" sz="1200" b="0" i="0" u="none" strike="noStrike" cap="none" dirty="0" err="1">
                  <a:solidFill>
                    <a:schemeClr val="lt1"/>
                  </a:solidFill>
                  <a:latin typeface="Calibri" panose="020F0502020204030204"/>
                  <a:ea typeface="Calibri" panose="020F0502020204030204"/>
                  <a:cs typeface="Calibri" panose="020F0502020204030204"/>
                  <a:sym typeface="Calibri" panose="020F0502020204030204"/>
                </a:rPr>
                <a:t>εθνοτικής</a:t>
              </a:r>
              <a:r>
                <a:rPr lang="el-GR" sz="1200" b="0" i="0" u="none" strike="noStrike" cap="none" dirty="0">
                  <a:solidFill>
                    <a:schemeClr val="lt1"/>
                  </a:solidFill>
                  <a:latin typeface="Calibri" panose="020F0502020204030204"/>
                  <a:ea typeface="Calibri" panose="020F0502020204030204"/>
                  <a:cs typeface="Calibri" panose="020F0502020204030204"/>
                  <a:sym typeface="Calibri" panose="020F0502020204030204"/>
                </a:rPr>
                <a:t> καταγωγής, της φυλής, του φύλου, του σεξουαλικού προσανατολισμού, της</a:t>
              </a:r>
              <a:endParaRPr lang="el-GR" sz="1200" b="0" i="0" u="none" strike="noStrike" cap="none" dirty="0">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90000"/>
                </a:lnSpc>
                <a:spcBef>
                  <a:spcPts val="0"/>
                </a:spcBef>
                <a:spcAft>
                  <a:spcPts val="0"/>
                </a:spcAft>
                <a:buClr>
                  <a:schemeClr val="lt1"/>
                </a:buClr>
                <a:buSzPts val="1200"/>
                <a:buFont typeface="Calibri" panose="020F0502020204030204"/>
                <a:buNone/>
              </a:pPr>
              <a:r>
                <a:rPr lang="el-GR" sz="1200" b="0" i="0" u="none" strike="noStrike" cap="none" dirty="0">
                  <a:solidFill>
                    <a:schemeClr val="lt1"/>
                  </a:solidFill>
                  <a:latin typeface="Calibri" panose="020F0502020204030204"/>
                  <a:ea typeface="Calibri" panose="020F0502020204030204"/>
                  <a:cs typeface="Calibri" panose="020F0502020204030204"/>
                  <a:sym typeface="Calibri" panose="020F0502020204030204"/>
                </a:rPr>
                <a:t>ταυτότητας φύλου, της έκφρασης ή των χαρακτηριστικών φύλου, της αναπηρίας, της</a:t>
              </a:r>
              <a:endParaRPr lang="el-GR" sz="1200" b="0" i="0" u="none" strike="noStrike" cap="none" dirty="0">
                <a:solidFill>
                  <a:schemeClr val="lt1"/>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90000"/>
                </a:lnSpc>
                <a:spcBef>
                  <a:spcPts val="0"/>
                </a:spcBef>
                <a:spcAft>
                  <a:spcPts val="0"/>
                </a:spcAft>
                <a:buClr>
                  <a:schemeClr val="lt1"/>
                </a:buClr>
                <a:buSzPts val="1200"/>
                <a:buFont typeface="Calibri" panose="020F0502020204030204"/>
                <a:buNone/>
              </a:pPr>
              <a:r>
                <a:rPr lang="el-GR" sz="1200" b="0" i="0" u="none" strike="noStrike" cap="none" dirty="0">
                  <a:solidFill>
                    <a:schemeClr val="lt1"/>
                  </a:solidFill>
                  <a:latin typeface="Calibri" panose="020F0502020204030204"/>
                  <a:ea typeface="Calibri" panose="020F0502020204030204"/>
                  <a:cs typeface="Calibri" panose="020F0502020204030204"/>
                  <a:sym typeface="Calibri" panose="020F0502020204030204"/>
                </a:rPr>
                <a:t>κατάστασης υγείας και της σωματικής ή άλλης πραγματικής κατάστασης του μαθητή.</a:t>
              </a:r>
              <a:endParaRPr sz="1200" b="0" i="0" u="none" strike="noStrike" cap="none" dirty="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30" name="TextBox 29"/>
          <p:cNvSpPr txBox="1"/>
          <p:nvPr/>
        </p:nvSpPr>
        <p:spPr>
          <a:xfrm>
            <a:off x="1136190" y="804780"/>
            <a:ext cx="1940499" cy="1200329"/>
          </a:xfrm>
          <a:prstGeom prst="rect">
            <a:avLst/>
          </a:prstGeom>
          <a:noFill/>
        </p:spPr>
        <p:txBody>
          <a:bodyPr wrap="square">
            <a:spAutoFit/>
          </a:bodyPr>
          <a:lstStyle/>
          <a:p>
            <a:r>
              <a:rPr lang="el-GR" dirty="0"/>
              <a:t>Προσβολή της αξιοπρέπειας, της τιμής και της υπόληψης</a:t>
            </a:r>
            <a:endParaRPr lang="el-GR" dirty="0"/>
          </a:p>
        </p:txBody>
      </p:sp>
      <p:sp>
        <p:nvSpPr>
          <p:cNvPr id="32" name="TextBox 31"/>
          <p:cNvSpPr txBox="1"/>
          <p:nvPr/>
        </p:nvSpPr>
        <p:spPr>
          <a:xfrm>
            <a:off x="3851581" y="720117"/>
            <a:ext cx="2682019" cy="1383665"/>
          </a:xfrm>
          <a:prstGeom prst="rect">
            <a:avLst/>
          </a:prstGeom>
          <a:noFill/>
        </p:spPr>
        <p:txBody>
          <a:bodyPr wrap="square">
            <a:spAutoFit/>
          </a:bodyPr>
          <a:lstStyle/>
          <a:p>
            <a:r>
              <a:rPr lang="el-GR" sz="1400" b="1" dirty="0">
                <a:solidFill>
                  <a:schemeClr val="bg1"/>
                </a:solidFill>
              </a:rPr>
              <a:t>Συστηματική ή σκόπιμη ή επαναλαμβανόμενη απειλή</a:t>
            </a:r>
            <a:r>
              <a:rPr lang="el-GR" sz="1400" dirty="0"/>
              <a:t> και προσβολή της προσωπικότητας/ </a:t>
            </a:r>
            <a:endParaRPr lang="el-GR" sz="1400" dirty="0"/>
          </a:p>
          <a:p>
            <a:r>
              <a:rPr lang="el-GR" sz="1400" dirty="0"/>
              <a:t>σωματικής ακεραιότητας/ της ψυχικής ισορροπίας των μαθητών</a:t>
            </a:r>
            <a:endParaRPr lang="el-GR" sz="1400" dirty="0"/>
          </a:p>
        </p:txBody>
      </p:sp>
      <p:sp>
        <p:nvSpPr>
          <p:cNvPr id="34" name="TextBox 33"/>
          <p:cNvSpPr txBox="1"/>
          <p:nvPr/>
        </p:nvSpPr>
        <p:spPr>
          <a:xfrm>
            <a:off x="6968067" y="2773720"/>
            <a:ext cx="2389933" cy="1077218"/>
          </a:xfrm>
          <a:prstGeom prst="rect">
            <a:avLst/>
          </a:prstGeom>
          <a:noFill/>
        </p:spPr>
        <p:txBody>
          <a:bodyPr wrap="square">
            <a:spAutoFit/>
          </a:bodyPr>
          <a:lstStyle/>
          <a:p>
            <a:r>
              <a:rPr lang="el-GR" sz="1600" dirty="0">
                <a:solidFill>
                  <a:schemeClr val="lt1"/>
                </a:solidFill>
                <a:latin typeface="Calibri" panose="020F0502020204030204"/>
                <a:ea typeface="Calibri" panose="020F0502020204030204"/>
                <a:cs typeface="Calibri" panose="020F0502020204030204"/>
              </a:rPr>
              <a:t>Βίαιη ή </a:t>
            </a:r>
            <a:r>
              <a:rPr lang="el-GR" sz="1600" dirty="0" err="1">
                <a:solidFill>
                  <a:schemeClr val="lt1"/>
                </a:solidFill>
                <a:latin typeface="Calibri" panose="020F0502020204030204"/>
                <a:ea typeface="Calibri" panose="020F0502020204030204"/>
                <a:cs typeface="Calibri" panose="020F0502020204030204"/>
              </a:rPr>
              <a:t>απαξιωτική</a:t>
            </a:r>
            <a:r>
              <a:rPr lang="el-GR" sz="1600" dirty="0">
                <a:solidFill>
                  <a:schemeClr val="lt1"/>
                </a:solidFill>
                <a:latin typeface="Calibri" panose="020F0502020204030204"/>
                <a:ea typeface="Calibri" panose="020F0502020204030204"/>
                <a:cs typeface="Calibri" panose="020F0502020204030204"/>
              </a:rPr>
              <a:t> συμπεριφορά ή ενθάρρυνση σε διάπραξη βίαιων εκδηλώσεων</a:t>
            </a:r>
            <a:endParaRPr lang="el-GR" sz="1600" dirty="0">
              <a:solidFill>
                <a:schemeClr val="lt1"/>
              </a:solidFill>
              <a:latin typeface="Calibri" panose="020F0502020204030204"/>
              <a:ea typeface="Calibri" panose="020F0502020204030204"/>
              <a:cs typeface="Calibri" panose="020F0502020204030204"/>
            </a:endParaRPr>
          </a:p>
        </p:txBody>
      </p:sp>
      <p:sp>
        <p:nvSpPr>
          <p:cNvPr id="35" name="TextBox 34"/>
          <p:cNvSpPr txBox="1"/>
          <p:nvPr/>
        </p:nvSpPr>
        <p:spPr>
          <a:xfrm>
            <a:off x="1430867" y="237067"/>
            <a:ext cx="7222066" cy="369332"/>
          </a:xfrm>
          <a:prstGeom prst="rect">
            <a:avLst/>
          </a:prstGeom>
          <a:noFill/>
        </p:spPr>
        <p:txBody>
          <a:bodyPr wrap="square" rtlCol="0">
            <a:spAutoFit/>
          </a:bodyPr>
          <a:lstStyle/>
          <a:p>
            <a:r>
              <a:rPr lang="el-GR" dirty="0"/>
              <a:t>Ποιο συγκεκριμένα…..</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93441" y="143934"/>
            <a:ext cx="4848225" cy="982134"/>
          </a:xfrm>
        </p:spPr>
        <p:txBody>
          <a:bodyPr/>
          <a:lstStyle/>
          <a:p>
            <a:r>
              <a:rPr lang="el-GR" dirty="0">
                <a:latin typeface="Calibri" panose="020F0502020204030204" pitchFamily="34" charset="0"/>
                <a:ea typeface="Calibri" panose="020F0502020204030204" pitchFamily="34" charset="0"/>
                <a:cs typeface="Calibri" panose="020F0502020204030204" pitchFamily="34" charset="0"/>
              </a:rPr>
              <a:t>ΧΑΡΑΚΤΗΡΙΣΤΙΚΑ Της </a:t>
            </a:r>
            <a:r>
              <a:rPr lang="el-GR" dirty="0" err="1">
                <a:latin typeface="Calibri" panose="020F0502020204030204" pitchFamily="34" charset="0"/>
                <a:ea typeface="Calibri" panose="020F0502020204030204" pitchFamily="34" charset="0"/>
                <a:cs typeface="Calibri" panose="020F0502020204030204" pitchFamily="34" charset="0"/>
              </a:rPr>
              <a:t>ε.βι.ε</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κειμένου 3"/>
          <p:cNvSpPr>
            <a:spLocks noGrp="1"/>
          </p:cNvSpPr>
          <p:nvPr>
            <p:ph type="body" sz="half" idx="2"/>
          </p:nvPr>
        </p:nvSpPr>
        <p:spPr>
          <a:xfrm>
            <a:off x="5410200" y="982133"/>
            <a:ext cx="6663267" cy="5494867"/>
          </a:xfrm>
        </p:spPr>
        <p:txBody>
          <a:bodyPr>
            <a:normAutofit fontScale="92500" lnSpcReduction="10000"/>
          </a:bodyPr>
          <a:lstStyle/>
          <a:p>
            <a:r>
              <a:rPr lang="el-GR" dirty="0">
                <a:latin typeface="Arial" panose="020B0604020202020204" pitchFamily="34" charset="0"/>
                <a:cs typeface="Arial" panose="020B0604020202020204" pitchFamily="34" charset="0"/>
              </a:rPr>
              <a:t>Είναι σκόπιμη, άδικη και απρόκλητη συμπεριφορά.</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 Είναι επιθετική συμπεριφορά που, κατά κανόνα, </a:t>
            </a:r>
            <a:r>
              <a:rPr lang="el-GR" dirty="0">
                <a:solidFill>
                  <a:srgbClr val="FF0000"/>
                </a:solidFill>
                <a:latin typeface="Arial" panose="020B0604020202020204" pitchFamily="34" charset="0"/>
                <a:cs typeface="Arial" panose="020B0604020202020204" pitchFamily="34" charset="0"/>
              </a:rPr>
              <a:t>επαναλαμβάνεται</a:t>
            </a:r>
            <a:r>
              <a:rPr lang="el-GR" dirty="0">
                <a:latin typeface="Arial" panose="020B0604020202020204" pitchFamily="34" charset="0"/>
                <a:cs typeface="Arial" panose="020B0604020202020204" pitchFamily="34" charset="0"/>
              </a:rPr>
              <a:t>. Ασκείται από ισχυρότερο/η προς συγκριτικά πιο αδύναμο/η (αντιλαμβανόμενη ή πραγματική </a:t>
            </a:r>
            <a:r>
              <a:rPr lang="el-GR" dirty="0">
                <a:solidFill>
                  <a:srgbClr val="FF0000"/>
                </a:solidFill>
                <a:latin typeface="Arial" panose="020B0604020202020204" pitchFamily="34" charset="0"/>
                <a:cs typeface="Arial" panose="020B0604020202020204" pitchFamily="34" charset="0"/>
              </a:rPr>
              <a:t>άνιση σχέση δύναμης-εξουσίας</a:t>
            </a:r>
            <a:r>
              <a:rPr lang="el-GR" dirty="0">
                <a:latin typeface="Arial" panose="020B0604020202020204" pitchFamily="34" charset="0"/>
                <a:cs typeface="Arial" panose="020B0604020202020204" pitchFamily="34" charset="0"/>
              </a:rPr>
              <a:t>). Ο εκφοβισμός στο διαδίκτυο μπορεί να είναι εξίσου ή/και πιο σοβαρός, καθώς εκεί εξουδετερώνεται η ανισορροπία δύναμης αλλά η έκθεση του/της μαθητή/</a:t>
            </a:r>
            <a:r>
              <a:rPr lang="el-GR" dirty="0" err="1">
                <a:latin typeface="Arial" panose="020B0604020202020204" pitchFamily="34" charset="0"/>
                <a:cs typeface="Arial" panose="020B0604020202020204" pitchFamily="34" charset="0"/>
              </a:rPr>
              <a:t>τριας</a:t>
            </a:r>
            <a:r>
              <a:rPr lang="el-GR" dirty="0">
                <a:latin typeface="Arial" panose="020B0604020202020204" pitchFamily="34" charset="0"/>
                <a:cs typeface="Arial" panose="020B0604020202020204" pitchFamily="34" charset="0"/>
              </a:rPr>
              <a:t> που εκφοβίζεται γίνεται δημόσια, σε ελάχιστο χρόνο και είναι ανεξέλεγκτη.</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 Εκείνος/η που ασκεί Ε.ΒΙ.Ε. έχει σκοπό να προκαλέσει φόβο, ανησυχία, πόνο και φθορά σε εκείνον/η που </a:t>
            </a:r>
            <a:r>
              <a:rPr lang="el-GR" dirty="0" err="1">
                <a:latin typeface="Arial" panose="020B0604020202020204" pitchFamily="34" charset="0"/>
                <a:cs typeface="Arial" panose="020B0604020202020204" pitchFamily="34" charset="0"/>
              </a:rPr>
              <a:t>στοχοποιεί</a:t>
            </a:r>
            <a:r>
              <a:rPr lang="el-GR"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 Εκείνος/η που ασκεί Ε.ΒΙ.Ε. αντλεί κάποιο όφελος από την πράξη του/της (ευχαρίστηση, κύρος, απόκτημα).</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 Ο/η μαθητής/</a:t>
            </a:r>
            <a:r>
              <a:rPr lang="el-GR" dirty="0" err="1">
                <a:latin typeface="Arial" panose="020B0604020202020204" pitchFamily="34" charset="0"/>
                <a:cs typeface="Arial" panose="020B0604020202020204" pitchFamily="34" charset="0"/>
              </a:rPr>
              <a:t>τρια</a:t>
            </a:r>
            <a:r>
              <a:rPr lang="el-GR" dirty="0">
                <a:latin typeface="Arial" panose="020B0604020202020204" pitchFamily="34" charset="0"/>
                <a:cs typeface="Arial" panose="020B0604020202020204" pitchFamily="34" charset="0"/>
              </a:rPr>
              <a:t> που υφίσταται Ε.ΒΙ.Ε. αδυνατεί, συνήθως, να υπερασπιστεί τον εαυτό του/της.</a:t>
            </a:r>
            <a:endParaRPr lang="el-GR" dirty="0">
              <a:latin typeface="Arial" panose="020B0604020202020204" pitchFamily="34" charset="0"/>
              <a:cs typeface="Arial" panose="020B0604020202020204" pitchFamily="34" charset="0"/>
            </a:endParaRPr>
          </a:p>
          <a:p>
            <a:endParaRPr lang="el-GR" dirty="0"/>
          </a:p>
        </p:txBody>
      </p:sp>
      <p:pic>
        <p:nvPicPr>
          <p:cNvPr id="5" name="Picture 2" descr="Γυναίκα, Απελπισμένος, Λυπημένος, Δάκρυα"/>
          <p:cNvPicPr>
            <a:picLocks noGrp="1" noChangeAspect="1" noChangeArrowheads="1"/>
          </p:cNvPicPr>
          <p:nvPr>
            <p:ph type="pic" idx="1"/>
          </p:nvPr>
        </p:nvPicPr>
        <p:blipFill>
          <a:blip r:embed="rId1">
            <a:extLst>
              <a:ext uri="{28A0092B-C50C-407E-A947-70E740481C1C}">
                <a14:useLocalDpi xmlns:a14="http://schemas.microsoft.com/office/drawing/2010/main" val="0"/>
              </a:ext>
            </a:extLst>
          </a:blip>
          <a:srcRect l="16342" r="16342"/>
          <a:stretch>
            <a:fillRect/>
          </a:stretch>
        </p:blipFill>
        <p:spPr bwMode="auto">
          <a:xfrm>
            <a:off x="321175" y="1303867"/>
            <a:ext cx="4910092" cy="411480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Έκρηξη: 14 ακτίνες 1"/>
          <p:cNvSpPr/>
          <p:nvPr/>
        </p:nvSpPr>
        <p:spPr>
          <a:xfrm>
            <a:off x="939800" y="1295400"/>
            <a:ext cx="4969933" cy="3869267"/>
          </a:xfrm>
          <a:prstGeom prst="irregularSeal2">
            <a:avLst/>
          </a:prstGeom>
          <a:solidFill>
            <a:schemeClr val="bg2">
              <a:lumMod val="10000"/>
              <a:lumOff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2400" b="1" dirty="0">
                <a:solidFill>
                  <a:schemeClr val="bg1"/>
                </a:solidFill>
              </a:rPr>
              <a:t>Τί δεν συνιστά Ε.ΒΙ.Ε </a:t>
            </a:r>
            <a:endParaRPr lang="el-GR" sz="2400" b="1" dirty="0">
              <a:solidFill>
                <a:schemeClr val="bg1"/>
              </a:solidFill>
            </a:endParaRPr>
          </a:p>
        </p:txBody>
      </p:sp>
      <p:sp>
        <p:nvSpPr>
          <p:cNvPr id="3" name="TextBox 2"/>
          <p:cNvSpPr txBox="1"/>
          <p:nvPr/>
        </p:nvSpPr>
        <p:spPr>
          <a:xfrm>
            <a:off x="6096000" y="973667"/>
            <a:ext cx="5689600" cy="4708981"/>
          </a:xfrm>
          <a:prstGeom prst="rect">
            <a:avLst/>
          </a:prstGeom>
          <a:noFill/>
        </p:spPr>
        <p:txBody>
          <a:bodyPr wrap="square" rtlCol="0">
            <a:spAutoFit/>
          </a:bodyPr>
          <a:lstStyle/>
          <a:p>
            <a:endParaRPr lang="el-GR" sz="2000" dirty="0"/>
          </a:p>
          <a:p>
            <a:r>
              <a:rPr lang="el-GR" sz="2000" dirty="0"/>
              <a:t>● Κάθε συμβάν επιθετικότητας ή κατάσταση σχολικής βίας που εκδηλώνεται σε πλαίσιο ίσης σχέσης δύναμης</a:t>
            </a:r>
            <a:endParaRPr lang="el-GR" sz="2000" dirty="0"/>
          </a:p>
          <a:p>
            <a:endParaRPr lang="el-GR" sz="2000" dirty="0"/>
          </a:p>
          <a:p>
            <a:r>
              <a:rPr lang="el-GR" sz="2000" dirty="0"/>
              <a:t>● Οι εκδηλώσεις αντιπάθειας ή σωματικής επιθετικότητας ενός επεισοδίου ή η επιθετικότητα που απευθύνεται σε πολλούς διαφορετικούς/</a:t>
            </a:r>
            <a:r>
              <a:rPr lang="el-GR" sz="2000" dirty="0" err="1"/>
              <a:t>ές</a:t>
            </a:r>
            <a:r>
              <a:rPr lang="el-GR" sz="2000" dirty="0"/>
              <a:t> μαθητές/</a:t>
            </a:r>
            <a:r>
              <a:rPr lang="el-GR" sz="2000" dirty="0" err="1"/>
              <a:t>τριες</a:t>
            </a:r>
            <a:endParaRPr lang="el-GR" sz="2000" dirty="0"/>
          </a:p>
          <a:p>
            <a:endParaRPr lang="el-GR" sz="2000" dirty="0"/>
          </a:p>
          <a:p>
            <a:r>
              <a:rPr lang="el-GR" sz="2000" dirty="0"/>
              <a:t>●Ύπαρξη αντιπάθειας, χωρίς εκδήλωση σκόπιμης και επαναλαμβανόμενης εχθρικής συμπεριφοράς</a:t>
            </a:r>
            <a:endParaRPr lang="el-GR" sz="2000" dirty="0"/>
          </a:p>
          <a:p>
            <a:endParaRPr lang="el-GR" sz="2000" dirty="0"/>
          </a:p>
          <a:p>
            <a:r>
              <a:rPr lang="el-GR" sz="2000" dirty="0"/>
              <a:t>●Μεμονωμένα περιστατικά συγκρούσεων και διενέξεων μεταξύ μαθητών</a:t>
            </a:r>
            <a:endParaRPr lang="el-G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b="1" cap="none" dirty="0"/>
              <a:t>ΜΟΡΦΕΣ ΤΗΣ ΕΝΔΟΣΧΟΛΙΚΗΣ ΒΙΑΣ ΚΑΙ ΤΟΥ ΕΚΦΟΒΙΣΜΟΥ</a:t>
            </a:r>
            <a:endParaRPr lang="el-GR" sz="2800" b="1" cap="none" dirty="0"/>
          </a:p>
        </p:txBody>
      </p:sp>
      <p:graphicFrame>
        <p:nvGraphicFramePr>
          <p:cNvPr id="7" name="Θέση περιεχομένου 6"/>
          <p:cNvGraphicFramePr>
            <a:graphicFrameLocks noGrp="1"/>
          </p:cNvGraphicFramePr>
          <p:nvPr>
            <p:ph idx="1"/>
          </p:nvPr>
        </p:nvGraphicFramePr>
        <p:xfrm>
          <a:off x="685800" y="1870075"/>
          <a:ext cx="10841038" cy="39211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1648" y="211667"/>
            <a:ext cx="10840914" cy="1260000"/>
          </a:xfrm>
        </p:spPr>
        <p:txBody>
          <a:bodyPr/>
          <a:lstStyle/>
          <a:p>
            <a:r>
              <a:rPr lang="el-GR" b="1" dirty="0" err="1">
                <a:solidFill>
                  <a:srgbClr val="FFC000"/>
                </a:solidFill>
              </a:rPr>
              <a:t>ΔιαδικτυακΗ</a:t>
            </a:r>
            <a:r>
              <a:rPr lang="el-GR" dirty="0"/>
              <a:t>: ΙΔΑΙΤΕΡΑ ΚΡΙΣΙΜΗ ΓΙΑΤΙ ΔΕΝ ΛΑΜΒΑΝΕΙ ΧΩΡΑ ΣΕ ΦΥΣΙΚΟ ΠΕΔΙΟ</a:t>
            </a:r>
            <a:endParaRPr lang="el-GR" dirty="0"/>
          </a:p>
        </p:txBody>
      </p:sp>
      <p:sp>
        <p:nvSpPr>
          <p:cNvPr id="3" name="TextBox 2"/>
          <p:cNvSpPr txBox="1"/>
          <p:nvPr/>
        </p:nvSpPr>
        <p:spPr>
          <a:xfrm>
            <a:off x="160867" y="1762064"/>
            <a:ext cx="11938000" cy="3908762"/>
          </a:xfrm>
          <a:prstGeom prst="rect">
            <a:avLst/>
          </a:prstGeom>
          <a:noFill/>
        </p:spPr>
        <p:txBody>
          <a:bodyPr wrap="square" rtlCol="0">
            <a:spAutoFit/>
          </a:bodyPr>
          <a:lstStyle/>
          <a:p>
            <a:r>
              <a:rPr lang="el-GR" sz="2400" dirty="0"/>
              <a:t>1</a:t>
            </a:r>
            <a:r>
              <a:rPr lang="el-GR" sz="2000" dirty="0"/>
              <a:t>. Απρεπή, προσβλητικά ή ενοχλητικά μηνύματα μέσω ηλεκτρονικού ταχυδρομείου </a:t>
            </a:r>
            <a:r>
              <a:rPr lang="el-GR" sz="2000" dirty="0">
                <a:solidFill>
                  <a:srgbClr val="FF0000"/>
                </a:solidFill>
              </a:rPr>
              <a:t>(</a:t>
            </a:r>
            <a:r>
              <a:rPr lang="el-GR" sz="2000" dirty="0" err="1">
                <a:solidFill>
                  <a:srgbClr val="FF0000"/>
                </a:solidFill>
              </a:rPr>
              <a:t>dissing</a:t>
            </a:r>
            <a:r>
              <a:rPr lang="el-GR" sz="2000" dirty="0">
                <a:solidFill>
                  <a:srgbClr val="FF0000"/>
                </a:solidFill>
              </a:rPr>
              <a:t>), </a:t>
            </a:r>
            <a:r>
              <a:rPr lang="el-GR" sz="2000" dirty="0"/>
              <a:t>σε μέσα κοινωνικής δικτύωσης (</a:t>
            </a:r>
            <a:r>
              <a:rPr lang="el-GR" sz="2000" dirty="0" err="1"/>
              <a:t>social</a:t>
            </a:r>
            <a:r>
              <a:rPr lang="el-GR" sz="2000" dirty="0"/>
              <a:t> </a:t>
            </a:r>
            <a:r>
              <a:rPr lang="el-GR" sz="2000" dirty="0" err="1"/>
              <a:t>media</a:t>
            </a:r>
            <a:r>
              <a:rPr lang="el-GR" sz="2000" dirty="0"/>
              <a:t>), σε ομαδικές συνομιλίες μέσω υπολογιστή ή κινητής </a:t>
            </a:r>
            <a:endParaRPr lang="el-GR" sz="2000" dirty="0"/>
          </a:p>
          <a:p>
            <a:r>
              <a:rPr lang="el-GR" sz="2000" dirty="0"/>
              <a:t>συσκευής </a:t>
            </a:r>
            <a:r>
              <a:rPr lang="el-GR" sz="2000" dirty="0">
                <a:solidFill>
                  <a:srgbClr val="FF0000"/>
                </a:solidFill>
              </a:rPr>
              <a:t>(</a:t>
            </a:r>
            <a:r>
              <a:rPr lang="el-GR" sz="2000" dirty="0" err="1">
                <a:solidFill>
                  <a:srgbClr val="FF0000"/>
                </a:solidFill>
              </a:rPr>
              <a:t>chatting</a:t>
            </a:r>
            <a:r>
              <a:rPr lang="el-GR" sz="2000" dirty="0">
                <a:solidFill>
                  <a:srgbClr val="FF0000"/>
                </a:solidFill>
              </a:rPr>
              <a:t>) </a:t>
            </a:r>
            <a:endParaRPr lang="el-GR" sz="2000" dirty="0">
              <a:solidFill>
                <a:srgbClr val="FF0000"/>
              </a:solidFill>
            </a:endParaRPr>
          </a:p>
          <a:p>
            <a:endParaRPr lang="el-GR" sz="2000" dirty="0"/>
          </a:p>
          <a:p>
            <a:r>
              <a:rPr lang="el-GR" sz="2000" dirty="0"/>
              <a:t>2. Δημιουργία ιστοσελίδων με σκοπό τη γελοιοποίηση, δημοσίευση στο διαδίκτυο ή τον διαμοιρασμό με άλλους/</a:t>
            </a:r>
            <a:r>
              <a:rPr lang="el-GR" sz="2000" dirty="0" err="1"/>
              <a:t>ες</a:t>
            </a:r>
            <a:r>
              <a:rPr lang="el-GR" sz="2000" dirty="0"/>
              <a:t> μη κολακευτικών ή άσεμνων φωτογραφιών, βίντεο ή σχεδίων χωρίς την έγκριση του ατόμου</a:t>
            </a:r>
            <a:endParaRPr lang="el-GR" sz="2000" dirty="0"/>
          </a:p>
          <a:p>
            <a:endParaRPr lang="el-GR" sz="2000" dirty="0"/>
          </a:p>
          <a:p>
            <a:r>
              <a:rPr lang="el-GR" sz="2000" dirty="0"/>
              <a:t>3. Απειλές κατά της ζωής</a:t>
            </a:r>
            <a:endParaRPr lang="el-GR" sz="2000" dirty="0"/>
          </a:p>
          <a:p>
            <a:endParaRPr lang="el-GR" sz="2000" dirty="0"/>
          </a:p>
          <a:p>
            <a:r>
              <a:rPr lang="el-GR" sz="2000" dirty="0"/>
              <a:t>4. Εκδικητική προβολή προσωπικών στιγμών </a:t>
            </a:r>
            <a:endParaRPr lang="el-GR" sz="2000" dirty="0"/>
          </a:p>
          <a:p>
            <a:endParaRPr lang="el-GR" sz="2000" dirty="0"/>
          </a:p>
          <a:p>
            <a:r>
              <a:rPr lang="el-GR" sz="2000" dirty="0"/>
              <a:t>5. Υποκλοπή λογαριασμού για οικονομική εξαπάτηση</a:t>
            </a:r>
            <a:r>
              <a:rPr lang="el-GR" sz="2400" dirty="0"/>
              <a:t> </a:t>
            </a:r>
            <a:endParaRPr lang="el-G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8" y="626533"/>
            <a:ext cx="11633200" cy="5262979"/>
          </a:xfrm>
          <a:prstGeom prst="rect">
            <a:avLst/>
          </a:prstGeom>
          <a:noFill/>
        </p:spPr>
        <p:txBody>
          <a:bodyPr wrap="square" rtlCol="0">
            <a:spAutoFit/>
          </a:bodyPr>
          <a:lstStyle/>
          <a:p>
            <a:r>
              <a:rPr lang="el-GR" sz="2400" dirty="0"/>
              <a:t>6. Παρέμβαση στον προσωπικό λογαριασμό κοινωνικής δικτύωσης και διαδικτυακή πλαστοπροσωπία </a:t>
            </a:r>
            <a:r>
              <a:rPr lang="el-GR" sz="2400" dirty="0">
                <a:solidFill>
                  <a:srgbClr val="FF0000"/>
                </a:solidFill>
              </a:rPr>
              <a:t>(</a:t>
            </a:r>
            <a:r>
              <a:rPr lang="el-GR" sz="2400" dirty="0" err="1">
                <a:solidFill>
                  <a:srgbClr val="FF0000"/>
                </a:solidFill>
              </a:rPr>
              <a:t>fraping</a:t>
            </a:r>
            <a:r>
              <a:rPr lang="el-GR" sz="2400" dirty="0">
                <a:solidFill>
                  <a:srgbClr val="FF0000"/>
                </a:solidFill>
              </a:rPr>
              <a:t>)</a:t>
            </a:r>
            <a:endParaRPr lang="el-GR" sz="2400" dirty="0">
              <a:solidFill>
                <a:srgbClr val="FF0000"/>
              </a:solidFill>
            </a:endParaRPr>
          </a:p>
          <a:p>
            <a:r>
              <a:rPr lang="el-GR" sz="2400" dirty="0"/>
              <a:t> </a:t>
            </a:r>
            <a:endParaRPr lang="el-GR" sz="2400" dirty="0"/>
          </a:p>
          <a:p>
            <a:r>
              <a:rPr lang="el-GR" sz="2400" dirty="0"/>
              <a:t>7. Διαδικτυακή παρακολούθηση </a:t>
            </a:r>
            <a:r>
              <a:rPr lang="el-GR" sz="2400" dirty="0">
                <a:solidFill>
                  <a:srgbClr val="FF0000"/>
                </a:solidFill>
              </a:rPr>
              <a:t>(</a:t>
            </a:r>
            <a:r>
              <a:rPr lang="el-GR" sz="2400" dirty="0" err="1">
                <a:solidFill>
                  <a:srgbClr val="FF0000"/>
                </a:solidFill>
              </a:rPr>
              <a:t>cyberstalking</a:t>
            </a:r>
            <a:r>
              <a:rPr lang="el-GR" sz="2400" dirty="0">
                <a:solidFill>
                  <a:srgbClr val="FF0000"/>
                </a:solidFill>
              </a:rPr>
              <a:t>)</a:t>
            </a:r>
            <a:endParaRPr lang="el-GR" sz="2400" dirty="0">
              <a:solidFill>
                <a:srgbClr val="FF0000"/>
              </a:solidFill>
            </a:endParaRPr>
          </a:p>
          <a:p>
            <a:r>
              <a:rPr lang="el-GR" sz="2400" dirty="0"/>
              <a:t> </a:t>
            </a:r>
            <a:endParaRPr lang="el-GR" sz="2400" dirty="0"/>
          </a:p>
          <a:p>
            <a:r>
              <a:rPr lang="el-GR" sz="2400" dirty="0"/>
              <a:t>8. Διαδικτυακή έκθεση του ατόμου με προσωπικά του δεδομένα </a:t>
            </a:r>
            <a:r>
              <a:rPr lang="el-GR" sz="2400" dirty="0">
                <a:solidFill>
                  <a:srgbClr val="FF0000"/>
                </a:solidFill>
              </a:rPr>
              <a:t>(</a:t>
            </a:r>
            <a:r>
              <a:rPr lang="el-GR" sz="2400" dirty="0" err="1">
                <a:solidFill>
                  <a:srgbClr val="FF0000"/>
                </a:solidFill>
              </a:rPr>
              <a:t>doxxing</a:t>
            </a:r>
            <a:r>
              <a:rPr lang="el-GR" sz="2400" dirty="0">
                <a:solidFill>
                  <a:srgbClr val="FF0000"/>
                </a:solidFill>
              </a:rPr>
              <a:t>)</a:t>
            </a:r>
            <a:endParaRPr lang="el-GR" sz="2400" dirty="0">
              <a:solidFill>
                <a:srgbClr val="FF0000"/>
              </a:solidFill>
            </a:endParaRPr>
          </a:p>
          <a:p>
            <a:endParaRPr lang="el-GR" sz="2400" dirty="0"/>
          </a:p>
          <a:p>
            <a:r>
              <a:rPr lang="el-GR" sz="2400" dirty="0"/>
              <a:t>9. Τοξικός/εμπρηστικός λόγος - </a:t>
            </a:r>
            <a:r>
              <a:rPr lang="el-GR" sz="2400" dirty="0" err="1"/>
              <a:t>τρολάρισμα</a:t>
            </a:r>
            <a:r>
              <a:rPr lang="el-GR" sz="2400" dirty="0"/>
              <a:t> </a:t>
            </a:r>
            <a:r>
              <a:rPr lang="el-GR" sz="2400" dirty="0">
                <a:solidFill>
                  <a:srgbClr val="FF0000"/>
                </a:solidFill>
              </a:rPr>
              <a:t>(</a:t>
            </a:r>
            <a:r>
              <a:rPr lang="el-GR" sz="2400" dirty="0" err="1">
                <a:solidFill>
                  <a:srgbClr val="FF0000"/>
                </a:solidFill>
              </a:rPr>
              <a:t>trolling</a:t>
            </a:r>
            <a:r>
              <a:rPr lang="el-GR" sz="2400" dirty="0">
                <a:solidFill>
                  <a:srgbClr val="FF0000"/>
                </a:solidFill>
              </a:rPr>
              <a:t>)</a:t>
            </a:r>
            <a:endParaRPr lang="el-GR" sz="2400" dirty="0">
              <a:solidFill>
                <a:srgbClr val="FF0000"/>
              </a:solidFill>
            </a:endParaRPr>
          </a:p>
          <a:p>
            <a:r>
              <a:rPr lang="el-GR" sz="2400" dirty="0"/>
              <a:t> </a:t>
            </a:r>
            <a:endParaRPr lang="el-GR" sz="2400" dirty="0"/>
          </a:p>
          <a:p>
            <a:r>
              <a:rPr lang="el-GR" sz="2400" dirty="0"/>
              <a:t>10. Ταπεινωτική σωματική επίθεση που εκτίθεται διαδικτυακά </a:t>
            </a:r>
            <a:r>
              <a:rPr lang="el-GR" sz="2400" dirty="0">
                <a:solidFill>
                  <a:srgbClr val="FF0000"/>
                </a:solidFill>
              </a:rPr>
              <a:t>(</a:t>
            </a:r>
            <a:r>
              <a:rPr lang="el-GR" sz="2400" dirty="0" err="1">
                <a:solidFill>
                  <a:srgbClr val="FF0000"/>
                </a:solidFill>
              </a:rPr>
              <a:t>happyslapping</a:t>
            </a:r>
            <a:r>
              <a:rPr lang="el-GR" sz="2400" dirty="0">
                <a:solidFill>
                  <a:srgbClr val="FF0000"/>
                </a:solidFill>
              </a:rPr>
              <a:t>)</a:t>
            </a:r>
            <a:endParaRPr lang="el-GR" sz="2400" dirty="0">
              <a:solidFill>
                <a:srgbClr val="FF0000"/>
              </a:solidFill>
            </a:endParaRPr>
          </a:p>
          <a:p>
            <a:endParaRPr lang="el-GR" sz="2400" dirty="0"/>
          </a:p>
          <a:p>
            <a:r>
              <a:rPr lang="el-GR" sz="2400" dirty="0"/>
              <a:t>11. Απόπειρες αποπλάνησης τύπου </a:t>
            </a:r>
            <a:r>
              <a:rPr lang="el-GR" sz="2400" dirty="0" err="1">
                <a:solidFill>
                  <a:srgbClr val="FF0000"/>
                </a:solidFill>
              </a:rPr>
              <a:t>sexting</a:t>
            </a:r>
            <a:r>
              <a:rPr lang="el-GR" sz="2400" dirty="0">
                <a:solidFill>
                  <a:srgbClr val="FF0000"/>
                </a:solidFill>
              </a:rPr>
              <a:t> ή </a:t>
            </a:r>
            <a:r>
              <a:rPr lang="el-GR" sz="2400" dirty="0" err="1">
                <a:solidFill>
                  <a:srgbClr val="FF0000"/>
                </a:solidFill>
              </a:rPr>
              <a:t>grooming</a:t>
            </a:r>
            <a:r>
              <a:rPr lang="el-GR" sz="2400" dirty="0">
                <a:solidFill>
                  <a:srgbClr val="FF0000"/>
                </a:solidFill>
              </a:rPr>
              <a:t> </a:t>
            </a:r>
            <a:endParaRPr lang="el-GR" sz="2400" dirty="0">
              <a:solidFill>
                <a:srgbClr val="FF0000"/>
              </a:solidFill>
            </a:endParaRPr>
          </a:p>
          <a:p>
            <a:endParaRPr lang="el-GR" sz="2400" dirty="0"/>
          </a:p>
          <a:p>
            <a:r>
              <a:rPr lang="el-GR" sz="2400" dirty="0"/>
              <a:t>12. Προτροπή για αυτοκτονία</a:t>
            </a:r>
            <a:endParaRPr lang="el-G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745066" y="256864"/>
            <a:ext cx="10515600" cy="646331"/>
          </a:xfrm>
          <a:prstGeom prst="rect">
            <a:avLst/>
          </a:prstGeom>
          <a:noFill/>
        </p:spPr>
        <p:txBody>
          <a:bodyPr wrap="square" rtlCol="0">
            <a:spAutoFit/>
          </a:bodyPr>
          <a:lstStyle/>
          <a:p>
            <a:pPr algn="ctr"/>
            <a:r>
              <a:rPr lang="el-GR" b="1" dirty="0"/>
              <a:t>Τα τελευταία χρόνια υπάρχει μια διαρκής έξαρση της βίας και του </a:t>
            </a:r>
            <a:r>
              <a:rPr lang="el-GR" b="1" dirty="0" err="1"/>
              <a:t>κυβερνο</a:t>
            </a:r>
            <a:r>
              <a:rPr lang="el-GR" b="1" dirty="0"/>
              <a:t>-εκφοβισμού ανάμεσα στους ανηλίκους</a:t>
            </a:r>
            <a:endParaRPr lang="el-GR" b="1" dirty="0"/>
          </a:p>
        </p:txBody>
      </p:sp>
      <p:sp>
        <p:nvSpPr>
          <p:cNvPr id="3" name="Βέλος: Κάτω 2"/>
          <p:cNvSpPr/>
          <p:nvPr/>
        </p:nvSpPr>
        <p:spPr>
          <a:xfrm>
            <a:off x="5579533" y="1145864"/>
            <a:ext cx="220134" cy="656880"/>
          </a:xfrm>
          <a:prstGeom prst="downArrow">
            <a:avLst/>
          </a:prstGeom>
          <a:solidFill>
            <a:schemeClr val="tx1"/>
          </a:solidFill>
          <a:ln>
            <a:noFill/>
          </a:ln>
          <a:effectLst>
            <a:outerShdw blurRad="50800" dist="50800" dir="5400000" algn="ctr" rotWithShape="0">
              <a:schemeClr val="tx1"/>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ln w="0">
                <a:solidFill>
                  <a:schemeClr val="tx1">
                    <a:lumMod val="95000"/>
                  </a:schemeClr>
                </a:solidFill>
              </a:ln>
              <a:solidFill>
                <a:schemeClr val="accent1">
                  <a:lumMod val="20000"/>
                  <a:lumOff val="80000"/>
                </a:schemeClr>
              </a:solidFill>
              <a:effectLst>
                <a:outerShdw blurRad="38100" dist="19050" dir="2700000" algn="tl" rotWithShape="0">
                  <a:schemeClr val="dk1">
                    <a:alpha val="40000"/>
                  </a:schemeClr>
                </a:outerShdw>
              </a:effectLst>
            </a:endParaRPr>
          </a:p>
        </p:txBody>
      </p:sp>
      <p:pic>
        <p:nvPicPr>
          <p:cNvPr id="6" name="Εικόνα 5"/>
          <p:cNvPicPr>
            <a:picLocks noChangeAspect="1"/>
          </p:cNvPicPr>
          <p:nvPr/>
        </p:nvPicPr>
        <p:blipFill>
          <a:blip r:embed="rId1"/>
          <a:stretch>
            <a:fillRect/>
          </a:stretch>
        </p:blipFill>
        <p:spPr>
          <a:xfrm>
            <a:off x="648335" y="1836610"/>
            <a:ext cx="11061065" cy="4934639"/>
          </a:xfrm>
          <a:prstGeom prst="rect">
            <a:avLst/>
          </a:prstGeom>
          <a:solidFill>
            <a:schemeClr val="tx1"/>
          </a:solid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80999" y="1146469"/>
            <a:ext cx="11192934" cy="1610195"/>
          </a:xfrm>
        </p:spPr>
        <p:txBody>
          <a:bodyPr>
            <a:noAutofit/>
          </a:bodyPr>
          <a:lstStyle/>
          <a:p>
            <a:pPr algn="l"/>
            <a:r>
              <a:rPr lang="el-GR" sz="2000" cap="none" dirty="0">
                <a:latin typeface="Calibri" panose="020F0502020204030204" pitchFamily="34" charset="0"/>
                <a:ea typeface="Calibri" panose="020F0502020204030204" pitchFamily="34" charset="0"/>
                <a:cs typeface="Calibri" panose="020F0502020204030204" pitchFamily="34" charset="0"/>
              </a:rPr>
              <a:t>Το 2022, πανελλήνιο αντιπροσωπευτικό δείγμα 6.250 μαθητών 11, 13 και 15 ετών που συμμετείχαν στη σχολική έρευνα του ΕΠΙΨΥ με τίτλο «πανελλήνια έρευνα για τις συμπεριφορές που συνδέονται με την υγεία των εφήβων-μαθητών» ρωτήθηκαν -μεταξύ άλλων- για την ενδεχόμενη εμπλοκή τους σε βίαιους καυγάδες και σε περιστατικά εκφοβισμού (</a:t>
            </a:r>
            <a:r>
              <a:rPr lang="el-GR" sz="2000" cap="none" dirty="0" err="1">
                <a:latin typeface="Calibri" panose="020F0502020204030204" pitchFamily="34" charset="0"/>
                <a:ea typeface="Calibri" panose="020F0502020204030204" pitchFamily="34" charset="0"/>
                <a:cs typeface="Calibri" panose="020F0502020204030204" pitchFamily="34" charset="0"/>
              </a:rPr>
              <a:t>bullying</a:t>
            </a:r>
            <a:r>
              <a:rPr lang="el-GR" sz="2000" cap="none" dirty="0">
                <a:latin typeface="Calibri" panose="020F0502020204030204" pitchFamily="34" charset="0"/>
                <a:ea typeface="Calibri" panose="020F0502020204030204" pitchFamily="34" charset="0"/>
                <a:cs typeface="Calibri" panose="020F0502020204030204" pitchFamily="34" charset="0"/>
              </a:rPr>
              <a:t>) στο σχολείο ή ηλεκτρονικά (</a:t>
            </a:r>
            <a:r>
              <a:rPr lang="el-GR" sz="2000" cap="none" dirty="0" err="1">
                <a:latin typeface="Calibri" panose="020F0502020204030204" pitchFamily="34" charset="0"/>
                <a:ea typeface="Calibri" panose="020F0502020204030204" pitchFamily="34" charset="0"/>
                <a:cs typeface="Calibri" panose="020F0502020204030204" pitchFamily="34" charset="0"/>
              </a:rPr>
              <a:t>cyber-bullying</a:t>
            </a:r>
            <a:r>
              <a:rPr lang="el-GR" sz="2000" cap="none" dirty="0">
                <a:latin typeface="Calibri" panose="020F0502020204030204" pitchFamily="34" charset="0"/>
                <a:ea typeface="Calibri" panose="020F0502020204030204" pitchFamily="34" charset="0"/>
                <a:cs typeface="Calibri" panose="020F0502020204030204" pitchFamily="34" charset="0"/>
              </a:rPr>
              <a:t>), καθώς και για τα είδη εκφοβισμού. </a:t>
            </a:r>
            <a:endParaRPr lang="el-GR" sz="2000" cap="none" dirty="0">
              <a:latin typeface="Calibri" panose="020F0502020204030204" pitchFamily="34" charset="0"/>
              <a:ea typeface="Calibri" panose="020F0502020204030204" pitchFamily="34" charset="0"/>
              <a:cs typeface="Calibri" panose="020F0502020204030204" pitchFamily="34" charset="0"/>
            </a:endParaRPr>
          </a:p>
        </p:txBody>
      </p:sp>
      <p:sp>
        <p:nvSpPr>
          <p:cNvPr id="3" name="Υπότιτλος 2"/>
          <p:cNvSpPr>
            <a:spLocks noGrp="1"/>
          </p:cNvSpPr>
          <p:nvPr>
            <p:ph type="subTitle" idx="1"/>
          </p:nvPr>
        </p:nvSpPr>
        <p:spPr>
          <a:xfrm>
            <a:off x="630766" y="283160"/>
            <a:ext cx="10693399" cy="732840"/>
          </a:xfrm>
        </p:spPr>
        <p:txBody>
          <a:bodyPr>
            <a:normAutofit/>
          </a:bodyPr>
          <a:lstStyle/>
          <a:p>
            <a:pPr algn="l"/>
            <a:r>
              <a:rPr lang="el-GR" sz="2000" b="1" dirty="0" err="1"/>
              <a:t>Ευρηματα</a:t>
            </a:r>
            <a:r>
              <a:rPr lang="el-GR" sz="2000" b="1" dirty="0"/>
              <a:t> </a:t>
            </a:r>
            <a:r>
              <a:rPr lang="el-GR" sz="2000" b="1" dirty="0" err="1"/>
              <a:t>πανελληνιασ</a:t>
            </a:r>
            <a:r>
              <a:rPr lang="el-GR" sz="2000" b="1" dirty="0"/>
              <a:t> </a:t>
            </a:r>
            <a:r>
              <a:rPr lang="el-GR" sz="2000" b="1" dirty="0" err="1"/>
              <a:t>ερευνασ</a:t>
            </a:r>
            <a:r>
              <a:rPr lang="el-GR" sz="2000" b="1" dirty="0"/>
              <a:t> του </a:t>
            </a:r>
            <a:r>
              <a:rPr lang="el-GR" sz="2000" b="1" dirty="0" err="1"/>
              <a:t>επιψυ</a:t>
            </a:r>
            <a:r>
              <a:rPr lang="el-GR" sz="2000" b="1" dirty="0"/>
              <a:t> για τις </a:t>
            </a:r>
            <a:r>
              <a:rPr lang="el-GR" sz="2000" b="1" dirty="0" err="1"/>
              <a:t>συμπεριφορεσ</a:t>
            </a:r>
            <a:r>
              <a:rPr lang="el-GR" sz="2000" b="1" dirty="0"/>
              <a:t> που </a:t>
            </a:r>
            <a:r>
              <a:rPr lang="el-GR" sz="2000" b="1" dirty="0" err="1"/>
              <a:t>συνδεονται</a:t>
            </a:r>
            <a:r>
              <a:rPr lang="el-GR" sz="2000" b="1" dirty="0"/>
              <a:t> με την </a:t>
            </a:r>
            <a:r>
              <a:rPr lang="el-GR" sz="2000" b="1" dirty="0" err="1"/>
              <a:t>υγεια</a:t>
            </a:r>
            <a:r>
              <a:rPr lang="el-GR" sz="2000" b="1" dirty="0"/>
              <a:t> των </a:t>
            </a:r>
            <a:r>
              <a:rPr lang="el-GR" sz="2000" b="1" dirty="0" err="1"/>
              <a:t>εφηβων</a:t>
            </a:r>
            <a:r>
              <a:rPr lang="el-GR" sz="2000" b="1" dirty="0"/>
              <a:t> </a:t>
            </a:r>
            <a:r>
              <a:rPr lang="el-GR" sz="2000" b="1" dirty="0" err="1"/>
              <a:t>μαθητων</a:t>
            </a:r>
            <a:r>
              <a:rPr lang="el-GR" sz="2000" b="1" dirty="0"/>
              <a:t> </a:t>
            </a:r>
            <a:endParaRPr lang="el-GR" sz="2000" b="1" dirty="0"/>
          </a:p>
        </p:txBody>
      </p:sp>
      <p:sp>
        <p:nvSpPr>
          <p:cNvPr id="4" name="Έκρηξη: 14 ακτίνες 3"/>
          <p:cNvSpPr/>
          <p:nvPr/>
        </p:nvSpPr>
        <p:spPr>
          <a:xfrm>
            <a:off x="261774" y="3429000"/>
            <a:ext cx="3153229" cy="2413000"/>
          </a:xfrm>
          <a:prstGeom prst="irregularSeal2">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b="1" dirty="0">
                <a:solidFill>
                  <a:schemeClr val="bg1"/>
                </a:solidFill>
              </a:rPr>
              <a:t>ΕΥΡΗΜΑΤΑ</a:t>
            </a:r>
            <a:r>
              <a:rPr lang="el-GR" dirty="0"/>
              <a:t>ΕΥΡΗΜΑΤΑ</a:t>
            </a:r>
            <a:endParaRPr lang="el-GR" dirty="0"/>
          </a:p>
        </p:txBody>
      </p:sp>
      <p:sp>
        <p:nvSpPr>
          <p:cNvPr id="5" name="TextBox 4"/>
          <p:cNvSpPr txBox="1"/>
          <p:nvPr/>
        </p:nvSpPr>
        <p:spPr>
          <a:xfrm>
            <a:off x="3555999" y="2887133"/>
            <a:ext cx="8017934" cy="3323987"/>
          </a:xfrm>
          <a:prstGeom prst="rect">
            <a:avLst/>
          </a:prstGeom>
          <a:noFill/>
        </p:spPr>
        <p:txBody>
          <a:bodyPr wrap="square" rtlCol="0">
            <a:spAutoFit/>
          </a:bodyPr>
          <a:lstStyle/>
          <a:p>
            <a:pPr marL="285750" indent="-285750">
              <a:buFont typeface="Wingdings" panose="05000000000000000000" pitchFamily="2" charset="2"/>
              <a:buChar char="Ø"/>
            </a:pPr>
            <a:r>
              <a:rPr lang="el-GR" sz="1400" dirty="0"/>
              <a:t>Σχεδόν ένας στους 3 (30,7%) αναφέρει ότι εμπλακεί πρόσφατα (κατά τη διάρκεια των 12 μηνών πριν τη διεξαγωγή της έρευνας) σε βίαιο καυγά—για το 8,4% συνέβη τουλάχιστον 3 φορές κατά την ίδια περίοδο.</a:t>
            </a:r>
            <a:endParaRPr lang="el-GR" sz="1400" dirty="0"/>
          </a:p>
          <a:p>
            <a:pPr marL="285750" indent="-285750">
              <a:buFont typeface="Wingdings" panose="05000000000000000000" pitchFamily="2" charset="2"/>
              <a:buChar char="Ø"/>
            </a:pPr>
            <a:r>
              <a:rPr lang="el-GR" sz="1400" dirty="0">
                <a:solidFill>
                  <a:srgbClr val="FF0000"/>
                </a:solidFill>
              </a:rPr>
              <a:t>Ένας στους 8</a:t>
            </a:r>
            <a:r>
              <a:rPr lang="el-GR" sz="1400" dirty="0"/>
              <a:t> (12,1%) </a:t>
            </a:r>
            <a:r>
              <a:rPr lang="el-GR" sz="1400" dirty="0">
                <a:solidFill>
                  <a:srgbClr val="FF0000"/>
                </a:solidFill>
              </a:rPr>
              <a:t>έχει ο/η ίδιος/</a:t>
            </a:r>
            <a:r>
              <a:rPr lang="el-GR" sz="1400" dirty="0" err="1">
                <a:solidFill>
                  <a:srgbClr val="FF0000"/>
                </a:solidFill>
              </a:rPr>
              <a:t>ια</a:t>
            </a:r>
            <a:r>
              <a:rPr lang="el-GR" sz="1400" dirty="0">
                <a:solidFill>
                  <a:srgbClr val="FF0000"/>
                </a:solidFill>
              </a:rPr>
              <a:t> πολύ πρόσφατα (τους τελευταίους 2 μήνες) συμμετάσχει σε εκφοβισμό κάποιου/ας άλλου/ης μαθητή/</a:t>
            </a:r>
            <a:r>
              <a:rPr lang="el-GR" sz="1400" dirty="0" err="1">
                <a:solidFill>
                  <a:srgbClr val="FF0000"/>
                </a:solidFill>
              </a:rPr>
              <a:t>ριας</a:t>
            </a:r>
            <a:r>
              <a:rPr lang="el-GR" sz="1400" dirty="0"/>
              <a:t> στο σχολείο. Ένας στους 14 (7,1%) έκανε ηλεκτρονικό </a:t>
            </a:r>
            <a:r>
              <a:rPr lang="el-GR" sz="1400" dirty="0" err="1"/>
              <a:t>εκφοβισμότο</a:t>
            </a:r>
            <a:r>
              <a:rPr lang="el-GR" sz="1400" dirty="0"/>
              <a:t> 2,6% το επανέλαβαν τουλάχιστον 2 φορές το μήνα.</a:t>
            </a:r>
            <a:endParaRPr lang="el-GR" sz="1400" dirty="0"/>
          </a:p>
          <a:p>
            <a:pPr marL="285750" indent="-285750">
              <a:buFont typeface="Wingdings" panose="05000000000000000000" pitchFamily="2" charset="2"/>
              <a:buChar char="Ø"/>
            </a:pPr>
            <a:r>
              <a:rPr lang="el-GR" sz="1400" dirty="0">
                <a:solidFill>
                  <a:srgbClr val="FF0000"/>
                </a:solidFill>
              </a:rPr>
              <a:t>Σχεδόν ένας στους 4 </a:t>
            </a:r>
            <a:r>
              <a:rPr lang="el-GR" sz="1400" dirty="0"/>
              <a:t>(22,1%) </a:t>
            </a:r>
            <a:r>
              <a:rPr lang="el-GR" sz="1400" dirty="0">
                <a:solidFill>
                  <a:srgbClr val="FF0000"/>
                </a:solidFill>
              </a:rPr>
              <a:t>βίωσε πολύ πρόσφατα </a:t>
            </a:r>
            <a:r>
              <a:rPr lang="el-GR" sz="1400" dirty="0"/>
              <a:t>(τους τελευταίους 2 μήνες) </a:t>
            </a:r>
            <a:r>
              <a:rPr lang="el-GR" sz="1400" dirty="0">
                <a:solidFill>
                  <a:srgbClr val="FF0000"/>
                </a:solidFill>
              </a:rPr>
              <a:t>εκφοβισμό</a:t>
            </a:r>
            <a:r>
              <a:rPr lang="el-GR" sz="1400" dirty="0"/>
              <a:t> στο σχολείο. </a:t>
            </a:r>
            <a:r>
              <a:rPr lang="el-GR" sz="1400" dirty="0">
                <a:solidFill>
                  <a:srgbClr val="FF0000"/>
                </a:solidFill>
              </a:rPr>
              <a:t>Κατά την ίδια περίοδο θύμα ηλεκτρονικού εκφοβισμού υπήρξε ένας στους 10 </a:t>
            </a:r>
            <a:r>
              <a:rPr lang="el-GR" sz="1400" dirty="0"/>
              <a:t>(9,5%) εφήβους το 2,9% αναφέρουν ότι το παραπάνω συνέβη τουλάχιστον 2 φορές το μήνα.</a:t>
            </a:r>
            <a:endParaRPr lang="el-GR" sz="1400" dirty="0"/>
          </a:p>
          <a:p>
            <a:pPr marL="285750" indent="-285750">
              <a:buFont typeface="Wingdings" panose="05000000000000000000" pitchFamily="2" charset="2"/>
              <a:buChar char="Ø"/>
            </a:pPr>
            <a:r>
              <a:rPr lang="el-GR" sz="1400" dirty="0"/>
              <a:t>Το είδος του εκφοβισμού που οι έφηβοι αναφέρουν συχνότερα ότι βίωσαν ως θύματα είναι η διάδοση ψεμάτων και φημών (22,1%) και τα προσβλητικά/υποτιμητικά πειράγματα (22,0%), ενώ ακολουθούν ο αποκλεισμός από παρέες και δραστηριότητες (18,3%) και τα αστεία, σχόλια ή χειρονομίες σεξουαλικού περιεχομένου (13,1%). Σε χαμηλότερα ποσοστά αναφέρονται η χρήση σωματικής βίας (6,7%) και οι άσχημοι χαρακτηρισμοί για την εθνικότητα (7,5%) και τη θρησκεία (5,6%).</a:t>
            </a:r>
            <a:endParaRPr lang="el-GR"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7135" y="313267"/>
            <a:ext cx="10840914" cy="1260000"/>
          </a:xfrm>
        </p:spPr>
        <p:txBody>
          <a:bodyPr/>
          <a:lstStyle/>
          <a:p>
            <a:pPr algn="ctr"/>
            <a:r>
              <a:rPr lang="el-GR" b="1" dirty="0"/>
              <a:t>ΑΙΤΙΟΛΟΓΙΚΟΙ ΠΑΡΑΓΟΝΤΕΣ</a:t>
            </a:r>
            <a:endParaRPr lang="el-GR" b="1" dirty="0"/>
          </a:p>
        </p:txBody>
      </p:sp>
      <p:sp>
        <p:nvSpPr>
          <p:cNvPr id="3" name="TextBox 2"/>
          <p:cNvSpPr txBox="1"/>
          <p:nvPr/>
        </p:nvSpPr>
        <p:spPr>
          <a:xfrm>
            <a:off x="347135" y="1710267"/>
            <a:ext cx="11391245" cy="4708981"/>
          </a:xfrm>
          <a:prstGeom prst="rect">
            <a:avLst/>
          </a:prstGeom>
          <a:noFill/>
        </p:spPr>
        <p:txBody>
          <a:bodyPr wrap="square" rtlCol="0">
            <a:spAutoFit/>
          </a:bodyPr>
          <a:lstStyle/>
          <a:p>
            <a:r>
              <a:rPr lang="el-GR" sz="2000" dirty="0"/>
              <a:t>● Ατομικοί παράγοντες: ιδιοσυγκρασία του/της μαθητή/</a:t>
            </a:r>
            <a:r>
              <a:rPr lang="el-GR" sz="2000" dirty="0" err="1"/>
              <a:t>τριας</a:t>
            </a:r>
            <a:r>
              <a:rPr lang="el-GR" sz="2000" dirty="0"/>
              <a:t>, αναπτυξιακή πορεία, </a:t>
            </a:r>
            <a:r>
              <a:rPr lang="el-GR" sz="2000" dirty="0" err="1"/>
              <a:t>ψυχοτραυματικές</a:t>
            </a:r>
            <a:r>
              <a:rPr lang="el-GR" sz="2000" dirty="0"/>
              <a:t> εμπειρίες κ.ά.</a:t>
            </a:r>
            <a:endParaRPr lang="el-GR" sz="2000" dirty="0"/>
          </a:p>
          <a:p>
            <a:endParaRPr lang="el-GR" sz="2000" dirty="0"/>
          </a:p>
          <a:p>
            <a:r>
              <a:rPr lang="el-GR" sz="2000" dirty="0"/>
              <a:t>● Οικογενειακοί παράγοντες: πολύ αυστηρές ή ελαστικές ή/και υπερπροστατευτικές μέθοδοι </a:t>
            </a:r>
            <a:endParaRPr lang="el-GR" sz="2000" dirty="0"/>
          </a:p>
          <a:p>
            <a:r>
              <a:rPr lang="el-GR" sz="2000" dirty="0"/>
              <a:t>ανατροφής, πρότυπα επιθετικής συμπεριφοράς, βία και διενέξεις ανάμεσα στους γονείς ή από τους </a:t>
            </a:r>
            <a:endParaRPr lang="el-GR" sz="2000" dirty="0"/>
          </a:p>
          <a:p>
            <a:r>
              <a:rPr lang="el-GR" sz="2000" dirty="0"/>
              <a:t>γονείς προς τα παιδιά, ανασφαλής δεσμός παιδιού με γονείς κ.ά.</a:t>
            </a:r>
            <a:endParaRPr lang="el-GR" sz="2000" dirty="0"/>
          </a:p>
          <a:p>
            <a:endParaRPr lang="el-GR" sz="2000" dirty="0"/>
          </a:p>
          <a:p>
            <a:r>
              <a:rPr lang="el-GR" sz="2000" dirty="0"/>
              <a:t>● Σχολικοί παράγοντες: αξίες του σχολείου και του εκπαιδευτικού συστήματος, </a:t>
            </a:r>
            <a:r>
              <a:rPr lang="el-GR" sz="2000" dirty="0" err="1"/>
              <a:t>οικοχωροταξικά</a:t>
            </a:r>
            <a:r>
              <a:rPr lang="el-GR" sz="2000" dirty="0"/>
              <a:t> </a:t>
            </a:r>
            <a:endParaRPr lang="el-GR" sz="2000" dirty="0"/>
          </a:p>
          <a:p>
            <a:r>
              <a:rPr lang="el-GR" sz="2000" dirty="0"/>
              <a:t>χαρακτηριστικά, κουλτούρα και κλίμα σχολείου - τάξης, εσωτερικός κανονισμός του σχολείου, </a:t>
            </a:r>
            <a:endParaRPr lang="el-GR" sz="2000" dirty="0"/>
          </a:p>
          <a:p>
            <a:r>
              <a:rPr lang="el-GR" sz="2000" dirty="0"/>
              <a:t>ανεπαρκής εποπτεία κ.ά.</a:t>
            </a:r>
            <a:endParaRPr lang="el-GR" sz="2000" dirty="0"/>
          </a:p>
          <a:p>
            <a:endParaRPr lang="el-GR" sz="2000" dirty="0"/>
          </a:p>
          <a:p>
            <a:r>
              <a:rPr lang="el-GR" sz="2000" dirty="0"/>
              <a:t>● Κοινωνικοί παράγοντες: κοινωνικές στάσεις, προβολή της βίας από ΜΜΕ, το διαδίκτυο, τα </a:t>
            </a:r>
            <a:endParaRPr lang="el-GR" sz="2000" dirty="0"/>
          </a:p>
          <a:p>
            <a:r>
              <a:rPr lang="el-GR" sz="2000" dirty="0"/>
              <a:t>ηλεκτρονικά παιχνίδια, χαρακτηριστικά της τοπικής κοινότητας σε σχέση με την παραβατικότητα, </a:t>
            </a:r>
            <a:endParaRPr lang="el-GR" sz="2000" dirty="0"/>
          </a:p>
          <a:p>
            <a:r>
              <a:rPr lang="el-GR" sz="2000" dirty="0"/>
              <a:t>γενικότερα κοινωνικά προβλήματα όπως οικονομική κρίση, μετανάστευση, εγκλεισμός από </a:t>
            </a:r>
            <a:endParaRPr lang="el-GR" sz="2000" dirty="0"/>
          </a:p>
          <a:p>
            <a:r>
              <a:rPr lang="el-GR" sz="2000" dirty="0"/>
              <a:t>Πανδημία.</a:t>
            </a:r>
            <a:endParaRPr lang="el-G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1" y="220134"/>
            <a:ext cx="10840913" cy="2336799"/>
          </a:xfrm>
        </p:spPr>
        <p:txBody>
          <a:bodyPr/>
          <a:lstStyle/>
          <a:p>
            <a:pPr algn="ctr"/>
            <a:r>
              <a:rPr lang="el-GR" sz="3200" dirty="0">
                <a:latin typeface="Calibri" panose="020F0502020204030204" pitchFamily="34" charset="0"/>
              </a:rPr>
              <a:t>Τ</a:t>
            </a:r>
            <a:r>
              <a:rPr lang="el-GR" sz="3200" dirty="0">
                <a:effectLst/>
                <a:latin typeface="Calibri" panose="020F0502020204030204" pitchFamily="34" charset="0"/>
              </a:rPr>
              <a:t>ετραμελής Ομάδα Δράσης για την Πρόληψη και Αντιμετώπιση της </a:t>
            </a:r>
            <a:r>
              <a:rPr lang="el-GR" sz="3200" dirty="0" err="1">
                <a:effectLst/>
                <a:latin typeface="Calibri" panose="020F0502020204030204" pitchFamily="34" charset="0"/>
              </a:rPr>
              <a:t>Ενδοσχολικής</a:t>
            </a:r>
            <a:r>
              <a:rPr lang="el-GR" sz="3200" dirty="0">
                <a:effectLst/>
                <a:latin typeface="Calibri" panose="020F0502020204030204" pitchFamily="34" charset="0"/>
              </a:rPr>
              <a:t> </a:t>
            </a:r>
            <a:br>
              <a:rPr lang="el-GR" dirty="0"/>
            </a:br>
            <a:r>
              <a:rPr lang="el-GR" sz="3200" dirty="0">
                <a:effectLst/>
                <a:latin typeface="Calibri" panose="020F0502020204030204" pitchFamily="34" charset="0"/>
              </a:rPr>
              <a:t>Βίας και του Εκφοβισμού</a:t>
            </a:r>
            <a:br>
              <a:rPr lang="el-GR" sz="3200" dirty="0">
                <a:effectLst/>
                <a:latin typeface="Calibri" panose="020F0502020204030204" pitchFamily="34" charset="0"/>
              </a:rPr>
            </a:br>
            <a:r>
              <a:rPr lang="el-GR" sz="3200" dirty="0">
                <a:effectLst/>
                <a:latin typeface="Calibri" panose="020F0502020204030204" pitchFamily="34" charset="0"/>
              </a:rPr>
              <a:t>Διεύθυνση  Πρωτοβάθμιας Σερρών</a:t>
            </a:r>
            <a:endParaRPr lang="el-GR" dirty="0"/>
          </a:p>
        </p:txBody>
      </p:sp>
      <p:sp>
        <p:nvSpPr>
          <p:cNvPr id="3" name="Θέση κειμένου 2"/>
          <p:cNvSpPr>
            <a:spLocks noGrp="1"/>
          </p:cNvSpPr>
          <p:nvPr>
            <p:ph type="body" idx="1"/>
          </p:nvPr>
        </p:nvSpPr>
        <p:spPr>
          <a:xfrm>
            <a:off x="296333" y="2556933"/>
            <a:ext cx="11230381" cy="4080933"/>
          </a:xfrm>
        </p:spPr>
        <p:txBody>
          <a:bodyPr>
            <a:noAutofit/>
          </a:bodyPr>
          <a:lstStyle/>
          <a:p>
            <a:r>
              <a:rPr lang="el-GR" sz="2000" dirty="0"/>
              <a:t>Μέλη:</a:t>
            </a:r>
            <a:endParaRPr lang="el-GR" sz="2000" dirty="0"/>
          </a:p>
          <a:p>
            <a:r>
              <a:rPr lang="el-GR" sz="2000" b="1" dirty="0">
                <a:effectLst/>
                <a:latin typeface="Calibri" panose="020F0502020204030204" pitchFamily="34" charset="0"/>
                <a:cs typeface="Calibri" panose="020F0502020204030204" pitchFamily="34" charset="0"/>
              </a:rPr>
              <a:t>ΙΩΑΝΝΗΣ ΚΑΡΑΒΑΣΙΛΗΣ, </a:t>
            </a:r>
            <a:r>
              <a:rPr lang="el-GR" sz="2000" dirty="0">
                <a:effectLst/>
                <a:latin typeface="Calibri" panose="020F0502020204030204" pitchFamily="34" charset="0"/>
                <a:cs typeface="Calibri" panose="020F0502020204030204" pitchFamily="34" charset="0"/>
              </a:rPr>
              <a:t>Διευθυντής της Διεύθυνσης Πρωτοβάθμιας Εκπαίδευσης Σερρών</a:t>
            </a:r>
            <a:endParaRPr lang="el-GR" sz="2000" dirty="0">
              <a:effectLst/>
              <a:latin typeface="Calibri" panose="020F0502020204030204" pitchFamily="34" charset="0"/>
              <a:cs typeface="Calibri" panose="020F0502020204030204" pitchFamily="34" charset="0"/>
            </a:endParaRPr>
          </a:p>
          <a:p>
            <a:r>
              <a:rPr lang="el-GR" sz="2000" b="1" dirty="0">
                <a:effectLst/>
                <a:latin typeface="Calibri" panose="020F0502020204030204" pitchFamily="34" charset="0"/>
                <a:cs typeface="Calibri" panose="020F0502020204030204" pitchFamily="34" charset="0"/>
              </a:rPr>
              <a:t>ΜΑΡΓΑΡΙΤΑ ΚΑΡΑΜΑΝΑΚΗ, </a:t>
            </a:r>
            <a:r>
              <a:rPr lang="el-GR" sz="2000" dirty="0">
                <a:effectLst/>
                <a:latin typeface="Calibri" panose="020F0502020204030204" pitchFamily="34" charset="0"/>
                <a:cs typeface="Calibri" panose="020F0502020204030204" pitchFamily="34" charset="0"/>
              </a:rPr>
              <a:t>Σύμβουλος Εκπαίδευσης Κοινωνικών Λειτουργών Σερρών</a:t>
            </a:r>
            <a:endParaRPr lang="el-GR" sz="2000" dirty="0">
              <a:effectLst/>
              <a:latin typeface="Calibri" panose="020F0502020204030204" pitchFamily="34" charset="0"/>
              <a:cs typeface="Calibri" panose="020F0502020204030204" pitchFamily="34" charset="0"/>
            </a:endParaRPr>
          </a:p>
          <a:p>
            <a:r>
              <a:rPr lang="el-GR" sz="2000" dirty="0">
                <a:effectLst/>
                <a:latin typeface="Calibri" panose="020F0502020204030204" pitchFamily="34" charset="0"/>
                <a:cs typeface="Calibri" panose="020F0502020204030204" pitchFamily="34" charset="0"/>
              </a:rPr>
              <a:t> </a:t>
            </a:r>
            <a:r>
              <a:rPr lang="el-GR" sz="2000" b="1" dirty="0">
                <a:effectLst/>
                <a:latin typeface="Calibri" panose="020F0502020204030204" pitchFamily="34" charset="0"/>
                <a:cs typeface="Calibri" panose="020F0502020204030204" pitchFamily="34" charset="0"/>
              </a:rPr>
              <a:t>ΆΝΝΑ ΤΕΡΤΗ</a:t>
            </a:r>
            <a:r>
              <a:rPr lang="el-GR" sz="2000" dirty="0">
                <a:effectLst/>
                <a:latin typeface="Calibri" panose="020F0502020204030204" pitchFamily="34" charset="0"/>
                <a:cs typeface="Calibri" panose="020F0502020204030204" pitchFamily="34" charset="0"/>
              </a:rPr>
              <a:t>, Σύμβουλος Εκπαίδευσης Ψυχολόγων Σερρών </a:t>
            </a:r>
            <a:endParaRPr lang="el-GR" sz="2000" dirty="0">
              <a:effectLst/>
              <a:latin typeface="Calibri" panose="020F0502020204030204" pitchFamily="34" charset="0"/>
              <a:cs typeface="Calibri" panose="020F0502020204030204" pitchFamily="34" charset="0"/>
            </a:endParaRPr>
          </a:p>
          <a:p>
            <a:r>
              <a:rPr lang="el-GR" sz="2000" b="1" dirty="0">
                <a:effectLst/>
                <a:latin typeface="Calibri" panose="020F0502020204030204" pitchFamily="34" charset="0"/>
                <a:cs typeface="Calibri" panose="020F0502020204030204" pitchFamily="34" charset="0"/>
              </a:rPr>
              <a:t>ΑΛΕΞΑΝΔΡΑ ΔΕΔΙΚΟΥΣΗ, </a:t>
            </a:r>
            <a:r>
              <a:rPr lang="el-GR" sz="2000" dirty="0">
                <a:effectLst/>
                <a:latin typeface="Calibri" panose="020F0502020204030204" pitchFamily="34" charset="0"/>
                <a:cs typeface="Calibri" panose="020F0502020204030204" pitchFamily="34" charset="0"/>
              </a:rPr>
              <a:t>Ψυχολόγος του 1 ου Σ.Δ.Ε.Υ. του ΚΕ.Δ.Α.Σ.Υ. Σερρών </a:t>
            </a:r>
            <a:endParaRPr lang="el-GR" sz="2000" dirty="0">
              <a:latin typeface="Calibri" panose="020F0502020204030204" pitchFamily="34" charset="0"/>
              <a:cs typeface="Calibri" panose="020F0502020204030204" pitchFamily="34" charset="0"/>
            </a:endParaRPr>
          </a:p>
          <a:p>
            <a:r>
              <a:rPr lang="el-GR" sz="2000" b="1" dirty="0">
                <a:effectLst/>
                <a:latin typeface="Calibri" panose="020F0502020204030204" pitchFamily="34" charset="0"/>
                <a:cs typeface="Calibri" panose="020F0502020204030204" pitchFamily="34" charset="0"/>
              </a:rPr>
              <a:t>ΑΥΓΗ ΜΑΡΘΑΡΗ</a:t>
            </a:r>
            <a:r>
              <a:rPr lang="el-GR" sz="2000" dirty="0">
                <a:effectLst/>
                <a:latin typeface="Calibri" panose="020F0502020204030204" pitchFamily="34" charset="0"/>
                <a:cs typeface="Calibri" panose="020F0502020204030204" pitchFamily="34" charset="0"/>
              </a:rPr>
              <a:t>, Ψυχολόγος του Ειδικού Δημοτικού Σχολείου Σερρών </a:t>
            </a:r>
            <a:endParaRPr lang="el-GR" sz="2000" dirty="0">
              <a:effectLst/>
              <a:latin typeface="Calibri" panose="020F0502020204030204" pitchFamily="34" charset="0"/>
              <a:cs typeface="Calibri" panose="020F0502020204030204" pitchFamily="34" charset="0"/>
            </a:endParaRPr>
          </a:p>
          <a:p>
            <a:r>
              <a:rPr lang="el-GR" sz="2000" dirty="0">
                <a:effectLst/>
                <a:latin typeface="Calibri" panose="020F0502020204030204" pitchFamily="34" charset="0"/>
                <a:cs typeface="Calibri" panose="020F0502020204030204" pitchFamily="34" charset="0"/>
              </a:rPr>
              <a:t> </a:t>
            </a:r>
            <a:r>
              <a:rPr lang="el-GR" sz="2000" b="1" dirty="0">
                <a:effectLst/>
                <a:latin typeface="Calibri" panose="020F0502020204030204" pitchFamily="34" charset="0"/>
                <a:cs typeface="Calibri" panose="020F0502020204030204" pitchFamily="34" charset="0"/>
              </a:rPr>
              <a:t>ΑΙΚΑΤΕΡΙΝΗ ΚΑΡΑΜΑΝΑΚΗ</a:t>
            </a:r>
            <a:r>
              <a:rPr lang="el-GR" sz="2000" dirty="0">
                <a:effectLst/>
                <a:latin typeface="Calibri" panose="020F0502020204030204" pitchFamily="34" charset="0"/>
                <a:cs typeface="Calibri" panose="020F0502020204030204" pitchFamily="34" charset="0"/>
              </a:rPr>
              <a:t>, Κοινωνική Λειτουργός του Ειδικού Δημοτικού Σχολείου Σερρών</a:t>
            </a:r>
            <a:endParaRPr lang="el-GR" sz="2000" dirty="0">
              <a:effectLst/>
              <a:latin typeface="Calibri" panose="020F0502020204030204" pitchFamily="34" charset="0"/>
              <a:cs typeface="Calibri" panose="020F0502020204030204" pitchFamily="34" charset="0"/>
            </a:endParaRPr>
          </a:p>
          <a:p>
            <a:r>
              <a:rPr kumimoji="0" lang="el-GR"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ΑΝΔΡΙΑΝΑ ΚΑΛΟΥΔΗ , </a:t>
            </a:r>
            <a:r>
              <a:rPr kumimoji="0" lang="el-GR"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Κοινωνική Λειτουργός του Ειδικού Δημοτικού Σχολείου Σερρών</a:t>
            </a:r>
            <a:endParaRPr lang="el-GR" sz="2000" dirty="0">
              <a:latin typeface="Calibri" panose="020F0502020204030204" pitchFamily="34" charset="0"/>
              <a:cs typeface="Calibri" panose="020F0502020204030204" pitchFamily="34" charset="0"/>
            </a:endParaRPr>
          </a:p>
        </p:txBody>
      </p:sp>
      <p:pic>
        <p:nvPicPr>
          <p:cNvPr id="4" name="Εικόνα 3"/>
          <p:cNvPicPr>
            <a:picLocks noChangeAspect="1"/>
          </p:cNvPicPr>
          <p:nvPr/>
        </p:nvPicPr>
        <p:blipFill>
          <a:blip r:embed="rId1"/>
          <a:stretch>
            <a:fillRect/>
          </a:stretch>
        </p:blipFill>
        <p:spPr>
          <a:xfrm>
            <a:off x="9967809" y="956373"/>
            <a:ext cx="1775458" cy="1719094"/>
          </a:xfrm>
          <a:prstGeom prst="rect">
            <a:avLst/>
          </a:prstGeom>
          <a:pattFill prst="pct5">
            <a:fgClr>
              <a:schemeClr val="bg1"/>
            </a:fgClr>
            <a:bgClr>
              <a:schemeClr val="tx1"/>
            </a:bgClr>
          </a:patt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5543" y="262467"/>
            <a:ext cx="10840914" cy="1260000"/>
          </a:xfrm>
        </p:spPr>
        <p:txBody>
          <a:bodyPr/>
          <a:lstStyle/>
          <a:p>
            <a:pPr algn="ctr"/>
            <a:r>
              <a:rPr lang="el-GR" dirty="0"/>
              <a:t>ΡΟΛΟΙ ΣΤΗΝ ΕΝΔΟΣΧΟΛΙΚΗ ΒΙΑ ΚΑΙ ΕΚΦΟΒΙΣΜΟ</a:t>
            </a:r>
            <a:endParaRPr lang="el-GR" dirty="0"/>
          </a:p>
        </p:txBody>
      </p:sp>
      <p:graphicFrame>
        <p:nvGraphicFramePr>
          <p:cNvPr id="4" name="Θέση περιεχομένου 3"/>
          <p:cNvGraphicFramePr>
            <a:graphicFrameLocks noGrp="1"/>
          </p:cNvGraphicFramePr>
          <p:nvPr>
            <p:ph idx="1"/>
          </p:nvPr>
        </p:nvGraphicFramePr>
        <p:xfrm>
          <a:off x="575733" y="1684867"/>
          <a:ext cx="10840914" cy="438573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40860" y="365968"/>
            <a:ext cx="6238874" cy="1260000"/>
          </a:xfrm>
        </p:spPr>
        <p:txBody>
          <a:bodyPr/>
          <a:lstStyle/>
          <a:p>
            <a:pPr algn="ctr"/>
            <a:r>
              <a:rPr lang="el-GR" dirty="0" err="1"/>
              <a:t>Χαρακτηριστικα</a:t>
            </a:r>
            <a:r>
              <a:rPr lang="el-GR" dirty="0"/>
              <a:t> </a:t>
            </a:r>
            <a:r>
              <a:rPr lang="el-GR" dirty="0" err="1"/>
              <a:t>θυτη</a:t>
            </a:r>
            <a:endParaRPr lang="el-GR" dirty="0"/>
          </a:p>
        </p:txBody>
      </p:sp>
      <p:sp>
        <p:nvSpPr>
          <p:cNvPr id="4" name="Θέση κειμένου 3"/>
          <p:cNvSpPr>
            <a:spLocks noGrp="1"/>
          </p:cNvSpPr>
          <p:nvPr>
            <p:ph type="body" sz="half" idx="2"/>
          </p:nvPr>
        </p:nvSpPr>
        <p:spPr>
          <a:xfrm>
            <a:off x="292630" y="1447800"/>
            <a:ext cx="7535333" cy="4866064"/>
          </a:xfrm>
        </p:spPr>
        <p:txBody>
          <a:bodyPr>
            <a:normAutofit/>
          </a:bodyPr>
          <a:lstStyle/>
          <a:p>
            <a:pPr marL="182880" marR="0" lvl="0" indent="-182880" algn="just" defTabSz="457200" rtl="0" eaLnBrk="1" fontAlgn="auto" latinLnBrk="0" hangingPunct="1">
              <a:lnSpc>
                <a:spcPct val="100000"/>
              </a:lnSpc>
              <a:spcBef>
                <a:spcPct val="0"/>
              </a:spcBef>
              <a:spcAft>
                <a:spcPts val="0"/>
              </a:spcAft>
              <a:buClr>
                <a:srgbClr val="A53010"/>
              </a:buClr>
              <a:buSzTx/>
              <a:buFont typeface="Wingdings 3" panose="05040102010807070707" charset="2"/>
              <a:buChar char=""/>
              <a:defRPr/>
            </a:pPr>
            <a:r>
              <a:rPr kumimoji="0" lang="el-GR" altLang="el-GR"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Απολαμβάνουν να εξουσιάζουν τους άλλους</a:t>
            </a:r>
            <a:endParaRPr kumimoji="0" lang="el-GR" altLang="el-GR"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just" defTabSz="457200" rtl="0" eaLnBrk="1" fontAlgn="auto" latinLnBrk="0" hangingPunct="1">
              <a:lnSpc>
                <a:spcPct val="100000"/>
              </a:lnSpc>
              <a:spcBef>
                <a:spcPct val="0"/>
              </a:spcBef>
              <a:spcAft>
                <a:spcPts val="0"/>
              </a:spcAft>
              <a:buClr>
                <a:srgbClr val="A53010"/>
              </a:buClr>
              <a:buSzTx/>
              <a:buFont typeface="Wingdings 3" panose="05040102010807070707" charset="2"/>
              <a:buChar char=""/>
              <a:defRPr/>
            </a:pPr>
            <a:r>
              <a:rPr kumimoji="0" lang="el-GR" altLang="el-GR"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Χρησιμοποιούν τους άλλους για δικό τους όφελος</a:t>
            </a:r>
            <a:endParaRPr kumimoji="0" lang="el-GR" altLang="el-GR"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just" defTabSz="457200" rtl="0" eaLnBrk="1" fontAlgn="auto" latinLnBrk="0" hangingPunct="1">
              <a:lnSpc>
                <a:spcPct val="100000"/>
              </a:lnSpc>
              <a:spcBef>
                <a:spcPct val="0"/>
              </a:spcBef>
              <a:spcAft>
                <a:spcPts val="0"/>
              </a:spcAft>
              <a:buClr>
                <a:srgbClr val="A53010"/>
              </a:buClr>
              <a:buSzTx/>
              <a:buFont typeface="Wingdings 3" panose="05040102010807070707" charset="2"/>
              <a:buChar char=""/>
              <a:defRPr/>
            </a:pPr>
            <a:r>
              <a:rPr kumimoji="0" lang="el-GR" altLang="el-GR"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Δεν βλέπουν την πλευρά των άλλων</a:t>
            </a:r>
            <a:endParaRPr kumimoji="0" lang="el-GR" altLang="el-GR"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just" defTabSz="457200" rtl="0" eaLnBrk="1" fontAlgn="auto" latinLnBrk="0" hangingPunct="1">
              <a:lnSpc>
                <a:spcPct val="100000"/>
              </a:lnSpc>
              <a:spcBef>
                <a:spcPct val="0"/>
              </a:spcBef>
              <a:spcAft>
                <a:spcPts val="0"/>
              </a:spcAft>
              <a:buClr>
                <a:srgbClr val="A53010"/>
              </a:buClr>
              <a:buSzTx/>
              <a:buFont typeface="Wingdings 3" panose="05040102010807070707" charset="2"/>
              <a:buChar char=""/>
              <a:defRPr/>
            </a:pPr>
            <a:r>
              <a:rPr kumimoji="0" lang="el-GR" altLang="el-GR"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Επικεντρώνονται μόνον στις δικές τους επιθυμίες </a:t>
            </a:r>
            <a:r>
              <a:rPr lang="el-GR" altLang="el-GR" sz="2400" dirty="0">
                <a:latin typeface="Calibri" panose="020F0502020204030204" pitchFamily="34" charset="0"/>
                <a:ea typeface="Calibri" panose="020F0502020204030204" pitchFamily="34" charset="0"/>
                <a:cs typeface="Calibri" panose="020F0502020204030204" pitchFamily="34" charset="0"/>
              </a:rPr>
              <a:t>και απολαύσεις</a:t>
            </a:r>
            <a:endParaRPr lang="el-GR" altLang="el-GR" sz="2400" dirty="0">
              <a:latin typeface="Calibri" panose="020F0502020204030204" pitchFamily="34" charset="0"/>
              <a:ea typeface="Calibri" panose="020F0502020204030204" pitchFamily="34" charset="0"/>
              <a:cs typeface="Calibri" panose="020F0502020204030204" pitchFamily="34" charset="0"/>
            </a:endParaRPr>
          </a:p>
          <a:p>
            <a:pPr marL="182880" marR="0" lvl="0" indent="-182880" algn="just" defTabSz="457200" rtl="0" eaLnBrk="1" fontAlgn="auto" latinLnBrk="0" hangingPunct="1">
              <a:lnSpc>
                <a:spcPct val="100000"/>
              </a:lnSpc>
              <a:spcBef>
                <a:spcPct val="0"/>
              </a:spcBef>
              <a:spcAft>
                <a:spcPts val="0"/>
              </a:spcAft>
              <a:buClr>
                <a:srgbClr val="A53010"/>
              </a:buClr>
              <a:buSzTx/>
              <a:buFont typeface="Wingdings 3" panose="05040102010807070707" charset="2"/>
              <a:buChar char=""/>
              <a:defRPr/>
            </a:pPr>
            <a:r>
              <a:rPr lang="el-GR" altLang="el-GR" sz="2400" dirty="0">
                <a:latin typeface="Calibri" panose="020F0502020204030204" pitchFamily="34" charset="0"/>
                <a:ea typeface="Calibri" panose="020F0502020204030204" pitchFamily="34" charset="0"/>
                <a:cs typeface="Calibri" panose="020F0502020204030204" pitchFamily="34" charset="0"/>
              </a:rPr>
              <a:t>Κάνουν κακό στους άλλους όταν οι ενήλικες δεν παρακολουθούν</a:t>
            </a:r>
            <a:endParaRPr lang="el-GR" altLang="el-GR" sz="2400" dirty="0">
              <a:latin typeface="Calibri" panose="020F0502020204030204" pitchFamily="34" charset="0"/>
              <a:ea typeface="Calibri" panose="020F0502020204030204" pitchFamily="34" charset="0"/>
              <a:cs typeface="Calibri" panose="020F0502020204030204" pitchFamily="34" charset="0"/>
            </a:endParaRPr>
          </a:p>
          <a:p>
            <a:pPr marL="182880" marR="0" lvl="0" indent="-182880" algn="just" defTabSz="457200" rtl="0" eaLnBrk="1" fontAlgn="auto" latinLnBrk="0" hangingPunct="1">
              <a:lnSpc>
                <a:spcPct val="100000"/>
              </a:lnSpc>
              <a:spcBef>
                <a:spcPct val="0"/>
              </a:spcBef>
              <a:spcAft>
                <a:spcPts val="0"/>
              </a:spcAft>
              <a:buClr>
                <a:srgbClr val="A53010"/>
              </a:buClr>
              <a:buSzTx/>
              <a:buFont typeface="Wingdings 3" panose="05040102010807070707" charset="2"/>
              <a:buChar char=""/>
              <a:defRPr/>
            </a:pPr>
            <a:r>
              <a:rPr lang="el-GR" altLang="el-GR" sz="2400" dirty="0">
                <a:latin typeface="Calibri" panose="020F0502020204030204" pitchFamily="34" charset="0"/>
                <a:ea typeface="Calibri" panose="020F0502020204030204" pitchFamily="34" charset="0"/>
                <a:cs typeface="Calibri" panose="020F0502020204030204" pitchFamily="34" charset="0"/>
              </a:rPr>
              <a:t>Βλέπουν τους πιο αδύναμους ως θήραμα</a:t>
            </a:r>
            <a:endParaRPr lang="el-GR" altLang="el-GR" sz="2400" dirty="0">
              <a:latin typeface="Calibri" panose="020F0502020204030204" pitchFamily="34" charset="0"/>
              <a:ea typeface="Calibri" panose="020F0502020204030204" pitchFamily="34" charset="0"/>
              <a:cs typeface="Calibri" panose="020F0502020204030204" pitchFamily="34" charset="0"/>
            </a:endParaRPr>
          </a:p>
          <a:p>
            <a:pPr marL="182880" marR="0" lvl="0" indent="-182880" algn="just" defTabSz="457200" rtl="0" eaLnBrk="1" fontAlgn="auto" latinLnBrk="0" hangingPunct="1">
              <a:lnSpc>
                <a:spcPct val="100000"/>
              </a:lnSpc>
              <a:spcBef>
                <a:spcPct val="0"/>
              </a:spcBef>
              <a:spcAft>
                <a:spcPts val="0"/>
              </a:spcAft>
              <a:buClr>
                <a:srgbClr val="A53010"/>
              </a:buClr>
              <a:buSzTx/>
              <a:buFont typeface="Wingdings 3" panose="05040102010807070707" charset="2"/>
              <a:buChar char=""/>
              <a:defRPr/>
            </a:pPr>
            <a:r>
              <a:rPr lang="el-GR" altLang="el-GR" sz="2400" dirty="0">
                <a:latin typeface="Calibri" panose="020F0502020204030204" pitchFamily="34" charset="0"/>
                <a:ea typeface="Calibri" panose="020F0502020204030204" pitchFamily="34" charset="0"/>
                <a:cs typeface="Calibri" panose="020F0502020204030204" pitchFamily="34" charset="0"/>
              </a:rPr>
              <a:t>Κατηγορούν τους άλλους για δικά τους σφάλματα</a:t>
            </a:r>
            <a:endParaRPr lang="el-GR" altLang="el-GR" sz="2400" dirty="0">
              <a:latin typeface="Calibri" panose="020F0502020204030204" pitchFamily="34" charset="0"/>
              <a:ea typeface="Calibri" panose="020F0502020204030204" pitchFamily="34" charset="0"/>
              <a:cs typeface="Calibri" panose="020F0502020204030204" pitchFamily="34" charset="0"/>
            </a:endParaRPr>
          </a:p>
          <a:p>
            <a:pPr marL="182880" marR="0" lvl="0" indent="-182880" algn="just" defTabSz="457200" rtl="0" eaLnBrk="1" fontAlgn="auto" latinLnBrk="0" hangingPunct="1">
              <a:lnSpc>
                <a:spcPct val="100000"/>
              </a:lnSpc>
              <a:spcBef>
                <a:spcPct val="0"/>
              </a:spcBef>
              <a:spcAft>
                <a:spcPts val="0"/>
              </a:spcAft>
              <a:buClr>
                <a:srgbClr val="A53010"/>
              </a:buClr>
              <a:buSzTx/>
              <a:buFont typeface="Wingdings 3" panose="05040102010807070707" charset="2"/>
              <a:buChar char=""/>
              <a:defRPr/>
            </a:pPr>
            <a:r>
              <a:rPr lang="el-GR" altLang="el-GR" sz="2400" dirty="0">
                <a:latin typeface="Calibri" panose="020F0502020204030204" pitchFamily="34" charset="0"/>
                <a:ea typeface="Calibri" panose="020F0502020204030204" pitchFamily="34" charset="0"/>
                <a:cs typeface="Calibri" panose="020F0502020204030204" pitchFamily="34" charset="0"/>
              </a:rPr>
              <a:t> Δεν αποδέχονται τις ευθύνες για τις πράξεις τους</a:t>
            </a:r>
            <a:endParaRPr lang="el-GR" altLang="el-GR" sz="2400" dirty="0">
              <a:latin typeface="Calibri" panose="020F0502020204030204" pitchFamily="34" charset="0"/>
              <a:ea typeface="Calibri" panose="020F0502020204030204" pitchFamily="34" charset="0"/>
              <a:cs typeface="Calibri" panose="020F0502020204030204" pitchFamily="34" charset="0"/>
            </a:endParaRPr>
          </a:p>
          <a:p>
            <a:pPr marL="182880" marR="0" lvl="0" indent="-182880" algn="just" defTabSz="457200" rtl="0" eaLnBrk="1" fontAlgn="auto" latinLnBrk="0" hangingPunct="1">
              <a:lnSpc>
                <a:spcPct val="100000"/>
              </a:lnSpc>
              <a:spcBef>
                <a:spcPct val="0"/>
              </a:spcBef>
              <a:spcAft>
                <a:spcPts val="0"/>
              </a:spcAft>
              <a:buClr>
                <a:srgbClr val="A53010"/>
              </a:buClr>
              <a:buSzTx/>
              <a:buFont typeface="Wingdings 3" panose="05040102010807070707" charset="2"/>
              <a:buChar char=""/>
              <a:defRPr/>
            </a:pPr>
            <a:r>
              <a:rPr lang="el-GR" altLang="el-GR" sz="2400" dirty="0">
                <a:latin typeface="Calibri" panose="020F0502020204030204" pitchFamily="34" charset="0"/>
                <a:ea typeface="Calibri" panose="020F0502020204030204" pitchFamily="34" charset="0"/>
                <a:cs typeface="Calibri" panose="020F0502020204030204" pitchFamily="34" charset="0"/>
              </a:rPr>
              <a:t>Δεν βλέπουν τις μακροχρόνιες συνέπειες της συμπεριφοράς τους</a:t>
            </a:r>
            <a:endParaRPr lang="el-GR" altLang="el-GR" sz="2400" dirty="0">
              <a:latin typeface="Calibri" panose="020F0502020204030204" pitchFamily="34" charset="0"/>
              <a:ea typeface="Calibri" panose="020F0502020204030204" pitchFamily="34" charset="0"/>
              <a:cs typeface="Calibri" panose="020F0502020204030204" pitchFamily="34" charset="0"/>
            </a:endParaRPr>
          </a:p>
          <a:p>
            <a:pPr marL="182880" marR="0" lvl="0" indent="-182880" algn="just" defTabSz="457200" rtl="0" eaLnBrk="1" fontAlgn="auto" latinLnBrk="0" hangingPunct="1">
              <a:lnSpc>
                <a:spcPct val="100000"/>
              </a:lnSpc>
              <a:spcBef>
                <a:spcPct val="0"/>
              </a:spcBef>
              <a:spcAft>
                <a:spcPts val="0"/>
              </a:spcAft>
              <a:buClr>
                <a:srgbClr val="A53010"/>
              </a:buClr>
              <a:buSzTx/>
              <a:buFont typeface="Wingdings 3" panose="05040102010807070707" charset="2"/>
              <a:buChar char=""/>
              <a:defRPr/>
            </a:pPr>
            <a:r>
              <a:rPr lang="el-GR" altLang="el-GR" sz="2400" dirty="0">
                <a:latin typeface="Calibri" panose="020F0502020204030204" pitchFamily="34" charset="0"/>
                <a:ea typeface="Calibri" panose="020F0502020204030204" pitchFamily="34" charset="0"/>
                <a:cs typeface="Calibri" panose="020F0502020204030204" pitchFamily="34" charset="0"/>
              </a:rPr>
              <a:t>Επιζητούν την προσοχή</a:t>
            </a:r>
            <a:endParaRPr lang="el-GR" altLang="el-GR" sz="2400" dirty="0">
              <a:latin typeface="Calibri" panose="020F0502020204030204" pitchFamily="34" charset="0"/>
              <a:ea typeface="Calibri" panose="020F0502020204030204" pitchFamily="34" charset="0"/>
              <a:cs typeface="Calibri" panose="020F0502020204030204" pitchFamily="34" charset="0"/>
            </a:endParaRPr>
          </a:p>
          <a:p>
            <a:pPr marL="182880" marR="0" lvl="0" indent="-182880" algn="just" defTabSz="457200" rtl="0" eaLnBrk="1" fontAlgn="auto" latinLnBrk="0" hangingPunct="1">
              <a:lnSpc>
                <a:spcPct val="100000"/>
              </a:lnSpc>
              <a:spcBef>
                <a:spcPct val="0"/>
              </a:spcBef>
              <a:spcAft>
                <a:spcPts val="0"/>
              </a:spcAft>
              <a:buClr>
                <a:srgbClr val="A53010"/>
              </a:buClr>
              <a:buSzTx/>
              <a:buFont typeface="Wingdings 3" panose="05040102010807070707" charset="2"/>
              <a:buChar char=""/>
              <a:defRPr/>
            </a:pPr>
            <a:endParaRPr lang="el-GR" sz="2400"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ΣΧΟΛΙΚΟΣ ΕΚΦΟΒΙΣΜΟΣ"/>
          <p:cNvPicPr>
            <a:picLocks noGrp="1" noChangeAspect="1" noChangeArrowheads="1"/>
          </p:cNvPicPr>
          <p:nvPr>
            <p:ph type="pic" idx="1"/>
          </p:nvPr>
        </p:nvPicPr>
        <p:blipFill>
          <a:blip r:embed="rId1">
            <a:extLst>
              <a:ext uri="{28A0092B-C50C-407E-A947-70E740481C1C}">
                <a14:useLocalDpi xmlns:a14="http://schemas.microsoft.com/office/drawing/2010/main" val="0"/>
              </a:ext>
            </a:extLst>
          </a:blip>
          <a:srcRect l="28474" r="28474"/>
          <a:stretch>
            <a:fillRect/>
          </a:stretch>
        </p:blipFill>
        <p:spPr bwMode="auto">
          <a:xfrm>
            <a:off x="8014199" y="995968"/>
            <a:ext cx="3686733" cy="4866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40860" y="365968"/>
            <a:ext cx="6238874" cy="1260000"/>
          </a:xfrm>
        </p:spPr>
        <p:txBody>
          <a:bodyPr/>
          <a:lstStyle/>
          <a:p>
            <a:pPr algn="ctr"/>
            <a:r>
              <a:rPr lang="el-GR" dirty="0" err="1"/>
              <a:t>Χαρακτηριστικα</a:t>
            </a:r>
            <a:r>
              <a:rPr lang="el-GR" dirty="0"/>
              <a:t> </a:t>
            </a:r>
            <a:r>
              <a:rPr lang="el-GR" dirty="0" err="1"/>
              <a:t>θυματοσ</a:t>
            </a:r>
            <a:endParaRPr lang="el-GR" dirty="0"/>
          </a:p>
        </p:txBody>
      </p:sp>
      <p:sp>
        <p:nvSpPr>
          <p:cNvPr id="4" name="Θέση κειμένου 3"/>
          <p:cNvSpPr>
            <a:spLocks noGrp="1"/>
          </p:cNvSpPr>
          <p:nvPr>
            <p:ph type="body" sz="half" idx="2"/>
          </p:nvPr>
        </p:nvSpPr>
        <p:spPr>
          <a:xfrm>
            <a:off x="292630" y="1447800"/>
            <a:ext cx="7535333" cy="4866064"/>
          </a:xfrm>
        </p:spPr>
        <p:txBody>
          <a:bodyPr>
            <a:normAutofit fontScale="92500" lnSpcReduction="20000"/>
          </a:bodyPr>
          <a:lstStyle/>
          <a:p>
            <a:pPr marL="182880" marR="0" lvl="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Σωματικά πιο αδύναμοι από τους συνομηλίκους</a:t>
            </a: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80000"/>
              </a:lnSpc>
              <a:spcBef>
                <a:spcPts val="0"/>
              </a:spcBef>
              <a:spcAft>
                <a:spcPts val="0"/>
              </a:spcAft>
              <a:buClrTx/>
              <a:buSzTx/>
              <a:buFont typeface="Arial" panose="020B0604020202020204" pitchFamily="34" charset="0"/>
              <a:buChar char="•"/>
              <a:defRPr/>
            </a:pPr>
            <a:r>
              <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Υστερούν στο παιχνίδι και τα σπορ</a:t>
            </a: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80000"/>
              </a:lnSpc>
              <a:spcBef>
                <a:spcPts val="0"/>
              </a:spcBef>
              <a:spcAft>
                <a:spcPts val="0"/>
              </a:spcAft>
              <a:buClrTx/>
              <a:buSzTx/>
              <a:buFont typeface="Arial" panose="020B0604020202020204" pitchFamily="34" charset="0"/>
              <a:buChar char="•"/>
              <a:defRPr/>
            </a:pP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80000"/>
              </a:lnSpc>
              <a:spcBef>
                <a:spcPts val="0"/>
              </a:spcBef>
              <a:spcAft>
                <a:spcPts val="0"/>
              </a:spcAft>
              <a:buClrTx/>
              <a:buSzTx/>
              <a:buFont typeface="Arial" panose="020B0604020202020204" pitchFamily="34" charset="0"/>
              <a:buChar char="•"/>
              <a:defRPr/>
            </a:pPr>
            <a:r>
              <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Είναι αδέξιοι, κακός συντονισμός κινήσεων</a:t>
            </a: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80000"/>
              </a:lnSpc>
              <a:spcBef>
                <a:spcPts val="0"/>
              </a:spcBef>
              <a:spcAft>
                <a:spcPts val="0"/>
              </a:spcAft>
              <a:buClrTx/>
              <a:buSzTx/>
              <a:buFont typeface="Arial" panose="020B0604020202020204" pitchFamily="34" charset="0"/>
              <a:buChar char="•"/>
              <a:defRPr/>
            </a:pP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80000"/>
              </a:lnSpc>
              <a:spcBef>
                <a:spcPts val="0"/>
              </a:spcBef>
              <a:spcAft>
                <a:spcPts val="0"/>
              </a:spcAft>
              <a:buClrTx/>
              <a:buSzTx/>
              <a:buFont typeface="Arial" panose="020B0604020202020204" pitchFamily="34" charset="0"/>
              <a:buChar char="•"/>
              <a:defRPr/>
            </a:pPr>
            <a:r>
              <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Διστακτικοί, Ήσυχοι, αποσυρμένοι, παθητικοί</a:t>
            </a: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80000"/>
              </a:lnSpc>
              <a:spcBef>
                <a:spcPts val="0"/>
              </a:spcBef>
              <a:spcAft>
                <a:spcPts val="0"/>
              </a:spcAft>
              <a:buClrTx/>
              <a:buSzTx/>
              <a:buFont typeface="Arial" panose="020B0604020202020204" pitchFamily="34" charset="0"/>
              <a:buChar char="•"/>
              <a:defRPr/>
            </a:pP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80000"/>
              </a:lnSpc>
              <a:spcBef>
                <a:spcPts val="0"/>
              </a:spcBef>
              <a:spcAft>
                <a:spcPts val="0"/>
              </a:spcAft>
              <a:buClrTx/>
              <a:buSzTx/>
              <a:buFont typeface="Arial" panose="020B0604020202020204" pitchFamily="34" charset="0"/>
              <a:buChar char="•"/>
              <a:defRPr/>
            </a:pPr>
            <a:r>
              <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Εύκολα αναστατώνονται</a:t>
            </a: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80000"/>
              </a:lnSpc>
              <a:spcBef>
                <a:spcPts val="0"/>
              </a:spcBef>
              <a:spcAft>
                <a:spcPts val="0"/>
              </a:spcAft>
              <a:buClrTx/>
              <a:buSzTx/>
              <a:buFont typeface="Arial" panose="020B0604020202020204" pitchFamily="34" charset="0"/>
              <a:buChar char="•"/>
              <a:defRPr/>
            </a:pP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80000"/>
              </a:lnSpc>
              <a:spcBef>
                <a:spcPts val="0"/>
              </a:spcBef>
              <a:spcAft>
                <a:spcPts val="0"/>
              </a:spcAft>
              <a:buClrTx/>
              <a:buSzTx/>
              <a:buFont typeface="Arial" panose="020B0604020202020204" pitchFamily="34" charset="0"/>
              <a:buChar char="•"/>
              <a:defRPr/>
            </a:pPr>
            <a:r>
              <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Αγχώδεις, Ανασφαλείς</a:t>
            </a: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80000"/>
              </a:lnSpc>
              <a:spcBef>
                <a:spcPts val="0"/>
              </a:spcBef>
              <a:spcAft>
                <a:spcPts val="0"/>
              </a:spcAft>
              <a:buClrTx/>
              <a:buSzTx/>
              <a:buFont typeface="Arial" panose="020B0604020202020204" pitchFamily="34" charset="0"/>
              <a:buChar char="•"/>
              <a:defRPr/>
            </a:pP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80000"/>
              </a:lnSpc>
              <a:spcBef>
                <a:spcPts val="0"/>
              </a:spcBef>
              <a:spcAft>
                <a:spcPts val="0"/>
              </a:spcAft>
              <a:buClrTx/>
              <a:buSzTx/>
              <a:buFont typeface="Arial" panose="020B0604020202020204" pitchFamily="34" charset="0"/>
              <a:buChar char="•"/>
              <a:defRPr/>
            </a:pPr>
            <a:r>
              <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Μοναχικοί</a:t>
            </a: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80000"/>
              </a:lnSpc>
              <a:spcBef>
                <a:spcPts val="0"/>
              </a:spcBef>
              <a:spcAft>
                <a:spcPts val="0"/>
              </a:spcAft>
              <a:buClrTx/>
              <a:buSzTx/>
              <a:buFont typeface="Arial" panose="020B0604020202020204" pitchFamily="34" charset="0"/>
              <a:buChar char="•"/>
              <a:defRPr/>
            </a:pP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80000"/>
              </a:lnSpc>
              <a:spcBef>
                <a:spcPts val="0"/>
              </a:spcBef>
              <a:spcAft>
                <a:spcPts val="0"/>
              </a:spcAft>
              <a:buClrTx/>
              <a:buSzTx/>
              <a:buFont typeface="Arial" panose="020B0604020202020204" pitchFamily="34" charset="0"/>
              <a:buChar char="•"/>
              <a:defRPr/>
            </a:pPr>
            <a:r>
              <a:rPr lang="el-GR" sz="2800" dirty="0">
                <a:latin typeface="Calibri" panose="020F0502020204030204" pitchFamily="34" charset="0"/>
                <a:ea typeface="Calibri" panose="020F0502020204030204" pitchFamily="34" charset="0"/>
                <a:cs typeface="Calibri" panose="020F0502020204030204" pitchFamily="34" charset="0"/>
              </a:rPr>
              <a:t>Παιδιά με ιδιαιτερότητες (Μ.Δ, αναπηρίες, διαφορετικότητα, πολιτισμική ή θρησκευτική ταυτότητα)</a:t>
            </a:r>
            <a:endParaRPr kumimoji="0" lang="el-GR"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182880" marR="0" lvl="0" indent="-182880" algn="l" defTabSz="457200" rtl="0" eaLnBrk="1" fontAlgn="auto" latinLnBrk="0" hangingPunct="1">
              <a:lnSpc>
                <a:spcPct val="100000"/>
              </a:lnSpc>
              <a:spcBef>
                <a:spcPct val="0"/>
              </a:spcBef>
              <a:spcAft>
                <a:spcPts val="0"/>
              </a:spcAft>
              <a:buClr>
                <a:srgbClr val="A53010"/>
              </a:buClr>
              <a:buSzTx/>
              <a:buFont typeface="Wingdings 3" panose="05040102010807070707" charset="2"/>
              <a:buNone/>
              <a:defRPr/>
            </a:pPr>
            <a:endParaRPr lang="el-GR" sz="2400" dirty="0">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Σχολικός Εκφοβισμός | Bullying"/>
          <p:cNvPicPr>
            <a:picLocks noGrp="1" noChangeAspect="1" noChangeArrowheads="1"/>
          </p:cNvPicPr>
          <p:nvPr>
            <p:ph type="pic" idx="1"/>
          </p:nvPr>
        </p:nvPicPr>
        <p:blipFill>
          <a:blip r:embed="rId1">
            <a:extLst>
              <a:ext uri="{28A0092B-C50C-407E-A947-70E740481C1C}">
                <a14:useLocalDpi xmlns:a14="http://schemas.microsoft.com/office/drawing/2010/main" val="0"/>
              </a:ext>
            </a:extLst>
          </a:blip>
          <a:srcRect l="30095" r="3009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ΣΟΒΑΡΕΣ ΟΙ ΕΠΙΠΤΩΣΕΙΣ ΑΠΟ ΤΟΝ ΣΧΟΛΙΚΟ ΕΚΦΟΒΙΣΜΟ</a:t>
            </a:r>
            <a:br>
              <a:rPr lang="el-GR" b="1" dirty="0"/>
            </a:br>
            <a:r>
              <a:rPr lang="el-GR" b="1" dirty="0"/>
              <a:t>Για το </a:t>
            </a:r>
            <a:r>
              <a:rPr lang="el-GR" b="1" dirty="0" err="1"/>
              <a:t>θυμα</a:t>
            </a:r>
            <a:endParaRPr lang="el-GR" b="1" dirty="0"/>
          </a:p>
        </p:txBody>
      </p:sp>
      <p:sp>
        <p:nvSpPr>
          <p:cNvPr id="3" name="TextBox 2"/>
          <p:cNvSpPr txBox="1"/>
          <p:nvPr/>
        </p:nvSpPr>
        <p:spPr>
          <a:xfrm>
            <a:off x="609600" y="1687354"/>
            <a:ext cx="11150600" cy="5170646"/>
          </a:xfrm>
          <a:prstGeom prst="rect">
            <a:avLst/>
          </a:prstGeom>
          <a:noFill/>
        </p:spPr>
        <p:txBody>
          <a:bodyPr wrap="square" rtlCol="0">
            <a:spAutoFit/>
          </a:bodyPr>
          <a:lstStyle/>
          <a:p>
            <a:r>
              <a:rPr lang="el-GR" dirty="0"/>
              <a:t>● </a:t>
            </a:r>
            <a:r>
              <a:rPr lang="el-GR" sz="2400" dirty="0"/>
              <a:t>Χαμηλή αυτοεκτίμηση.</a:t>
            </a:r>
            <a:endParaRPr lang="el-GR" sz="2400" dirty="0"/>
          </a:p>
          <a:p>
            <a:r>
              <a:rPr lang="el-GR" sz="2400" dirty="0"/>
              <a:t>● Δυσκολία στη σύναψη φιλικών σχέσεων.</a:t>
            </a:r>
            <a:endParaRPr lang="el-GR" sz="2400" dirty="0"/>
          </a:p>
          <a:p>
            <a:r>
              <a:rPr lang="el-GR" sz="2400" dirty="0"/>
              <a:t>● Μειωμένη συγκέντρωση, διάσπαση προσοχής.</a:t>
            </a:r>
            <a:endParaRPr lang="el-GR" sz="2400" dirty="0"/>
          </a:p>
          <a:p>
            <a:r>
              <a:rPr lang="el-GR" sz="2400" dirty="0"/>
              <a:t>● Μείωση σχολικής επίδοσης, σχολική αποτυχία.</a:t>
            </a:r>
            <a:endParaRPr lang="el-GR" sz="2400" dirty="0"/>
          </a:p>
          <a:p>
            <a:r>
              <a:rPr lang="el-GR" sz="2400" dirty="0"/>
              <a:t>● Σχολική άρνηση, σχολική διαρροή και πρόωρη εγκατάλειψη σχολείου.</a:t>
            </a:r>
            <a:endParaRPr lang="el-GR" sz="2400" dirty="0"/>
          </a:p>
          <a:p>
            <a:r>
              <a:rPr lang="el-GR" sz="2400" dirty="0"/>
              <a:t>● Ψυχοσωματικά προβλήματα (π.χ. πονοκέφαλοι, διαταραχές ύπνου, διαταραχές διατροφής κ.ά.).</a:t>
            </a:r>
            <a:endParaRPr lang="el-GR" sz="2400" dirty="0"/>
          </a:p>
          <a:p>
            <a:r>
              <a:rPr lang="el-GR" sz="2400" dirty="0"/>
              <a:t>● Συμπτώματα ή/και διαταραχή στρες, μετά από </a:t>
            </a:r>
            <a:r>
              <a:rPr lang="el-GR" sz="2400" dirty="0" err="1"/>
              <a:t>ψυχοτραυματικό</a:t>
            </a:r>
            <a:r>
              <a:rPr lang="el-GR" sz="2400" dirty="0"/>
              <a:t> γεγονός. </a:t>
            </a:r>
            <a:endParaRPr lang="el-GR" sz="2400" dirty="0"/>
          </a:p>
          <a:p>
            <a:r>
              <a:rPr lang="el-GR" sz="2400" dirty="0"/>
              <a:t>● Αγχώδεις διαταραχές: φοβίες, κρίσεις πανικού. </a:t>
            </a:r>
            <a:endParaRPr lang="el-GR" sz="2400" dirty="0"/>
          </a:p>
          <a:p>
            <a:r>
              <a:rPr lang="el-GR" sz="2400" dirty="0"/>
              <a:t>● Αυτοκτονικός ιδεασμός, αυτοτραυματισμοί, απόπειρες αυτοκτονίας.</a:t>
            </a:r>
            <a:endParaRPr lang="el-GR" sz="2400" dirty="0"/>
          </a:p>
          <a:p>
            <a:r>
              <a:rPr lang="el-GR" sz="2400" dirty="0"/>
              <a:t>● Θυμός και επιθυμία εκδίκησης προς εκείνους/</a:t>
            </a:r>
            <a:r>
              <a:rPr lang="el-GR" sz="2400" dirty="0" err="1"/>
              <a:t>ες</a:t>
            </a:r>
            <a:r>
              <a:rPr lang="el-GR" sz="2400" dirty="0"/>
              <a:t> που θεωρούν ότι έχουν την ευθύνη.</a:t>
            </a:r>
            <a:endParaRPr lang="el-GR" sz="2400" dirty="0"/>
          </a:p>
          <a:p>
            <a:r>
              <a:rPr lang="el-GR" sz="2400" dirty="0"/>
              <a:t>● Μελλοντικές επιπτώσεις στην μετέπειτα σχολική και ενήλικη ζωή </a:t>
            </a:r>
            <a:endParaRPr lang="el-GR" sz="2400" dirty="0"/>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ΣΟΒΑΡΕΣ ΟΙ ΕΠΙΠΤΩΣΕΙΣ ΑΠΟ ΤΟΝ ΣΧΟΛΙΚΟ ΕΚΦΟΒΙΣΜΟ</a:t>
            </a:r>
            <a:br>
              <a:rPr lang="el-GR" b="1" dirty="0"/>
            </a:br>
            <a:r>
              <a:rPr lang="el-GR" b="1" dirty="0"/>
              <a:t>Για τον </a:t>
            </a:r>
            <a:r>
              <a:rPr lang="el-GR" b="1" dirty="0" err="1"/>
              <a:t>θυτη</a:t>
            </a:r>
            <a:endParaRPr lang="el-GR" b="1" dirty="0"/>
          </a:p>
        </p:txBody>
      </p:sp>
      <p:sp>
        <p:nvSpPr>
          <p:cNvPr id="3" name="TextBox 2"/>
          <p:cNvSpPr txBox="1"/>
          <p:nvPr/>
        </p:nvSpPr>
        <p:spPr>
          <a:xfrm>
            <a:off x="609600" y="1687354"/>
            <a:ext cx="11150600" cy="3970318"/>
          </a:xfrm>
          <a:prstGeom prst="rect">
            <a:avLst/>
          </a:prstGeom>
          <a:noFill/>
        </p:spPr>
        <p:txBody>
          <a:bodyPr wrap="square" rtlCol="0">
            <a:spAutoFit/>
          </a:bodyPr>
          <a:lstStyle/>
          <a:p>
            <a:r>
              <a:rPr lang="el-GR" sz="2800" dirty="0">
                <a:latin typeface="Calibri" panose="020F0502020204030204" pitchFamily="34" charset="0"/>
                <a:ea typeface="Calibri" panose="020F0502020204030204" pitchFamily="34" charset="0"/>
                <a:cs typeface="Calibri" panose="020F0502020204030204" pitchFamily="34" charset="0"/>
              </a:rPr>
              <a:t>● Στιγματισμός.</a:t>
            </a:r>
            <a:endParaRPr lang="el-GR" sz="2800" dirty="0">
              <a:latin typeface="Calibri" panose="020F0502020204030204" pitchFamily="34" charset="0"/>
              <a:ea typeface="Calibri" panose="020F0502020204030204" pitchFamily="34" charset="0"/>
              <a:cs typeface="Calibri" panose="020F0502020204030204" pitchFamily="34" charset="0"/>
            </a:endParaRPr>
          </a:p>
          <a:p>
            <a:r>
              <a:rPr lang="el-GR" sz="2800" dirty="0">
                <a:latin typeface="Calibri" panose="020F0502020204030204" pitchFamily="34" charset="0"/>
                <a:ea typeface="Calibri" panose="020F0502020204030204" pitchFamily="34" charset="0"/>
                <a:cs typeface="Calibri" panose="020F0502020204030204" pitchFamily="34" charset="0"/>
              </a:rPr>
              <a:t>● Εκδήλωση άλλων βίαιων, </a:t>
            </a:r>
            <a:r>
              <a:rPr lang="el-GR" sz="2800" dirty="0" err="1">
                <a:latin typeface="Calibri" panose="020F0502020204030204" pitchFamily="34" charset="0"/>
                <a:ea typeface="Calibri" panose="020F0502020204030204" pitchFamily="34" charset="0"/>
                <a:cs typeface="Calibri" panose="020F0502020204030204" pitchFamily="34" charset="0"/>
              </a:rPr>
              <a:t>παραβατικών</a:t>
            </a:r>
            <a:r>
              <a:rPr lang="el-GR" sz="2800" dirty="0">
                <a:latin typeface="Calibri" panose="020F0502020204030204" pitchFamily="34" charset="0"/>
                <a:ea typeface="Calibri" panose="020F0502020204030204" pitchFamily="34" charset="0"/>
                <a:cs typeface="Calibri" panose="020F0502020204030204" pitchFamily="34" charset="0"/>
              </a:rPr>
              <a:t> και αντικοινωνικών συμπεριφορών.</a:t>
            </a:r>
            <a:endParaRPr lang="el-GR" sz="2800" dirty="0">
              <a:latin typeface="Calibri" panose="020F0502020204030204" pitchFamily="34" charset="0"/>
              <a:ea typeface="Calibri" panose="020F0502020204030204" pitchFamily="34" charset="0"/>
              <a:cs typeface="Calibri" panose="020F0502020204030204" pitchFamily="34" charset="0"/>
            </a:endParaRPr>
          </a:p>
          <a:p>
            <a:r>
              <a:rPr lang="el-GR" sz="2800" dirty="0">
                <a:latin typeface="Calibri" panose="020F0502020204030204" pitchFamily="34" charset="0"/>
                <a:ea typeface="Calibri" panose="020F0502020204030204" pitchFamily="34" charset="0"/>
                <a:cs typeface="Calibri" panose="020F0502020204030204" pitchFamily="34" charset="0"/>
              </a:rPr>
              <a:t>● Ανάπτυξη προβλημάτων στη σύναψη και τη διατήρηση διαπροσωπικών σχέσεων.</a:t>
            </a:r>
            <a:endParaRPr lang="el-GR" sz="2800" dirty="0">
              <a:latin typeface="Calibri" panose="020F0502020204030204" pitchFamily="34" charset="0"/>
              <a:ea typeface="Calibri" panose="020F0502020204030204" pitchFamily="34" charset="0"/>
              <a:cs typeface="Calibri" panose="020F0502020204030204" pitchFamily="34" charset="0"/>
            </a:endParaRPr>
          </a:p>
          <a:p>
            <a:r>
              <a:rPr lang="el-GR" sz="2800" dirty="0">
                <a:latin typeface="Calibri" panose="020F0502020204030204" pitchFamily="34" charset="0"/>
                <a:ea typeface="Calibri" panose="020F0502020204030204" pitchFamily="34" charset="0"/>
                <a:cs typeface="Calibri" panose="020F0502020204030204" pitchFamily="34" charset="0"/>
              </a:rPr>
              <a:t>● Ανάπτυξη προβλημάτων ψυχικής υγείας, όπως άγχους, κατάθλιψης κ.ά.</a:t>
            </a:r>
            <a:endParaRPr lang="el-GR" sz="2800" dirty="0">
              <a:latin typeface="Calibri" panose="020F0502020204030204" pitchFamily="34" charset="0"/>
              <a:ea typeface="Calibri" panose="020F0502020204030204" pitchFamily="34" charset="0"/>
              <a:cs typeface="Calibri" panose="020F0502020204030204" pitchFamily="34" charset="0"/>
            </a:endParaRPr>
          </a:p>
          <a:p>
            <a:r>
              <a:rPr lang="el-GR" sz="2800" dirty="0">
                <a:latin typeface="Calibri" panose="020F0502020204030204" pitchFamily="34" charset="0"/>
                <a:ea typeface="Calibri" panose="020F0502020204030204" pitchFamily="34" charset="0"/>
                <a:cs typeface="Calibri" panose="020F0502020204030204" pitchFamily="34" charset="0"/>
              </a:rPr>
              <a:t>● Ελλειμματική σχολική φοίτηση έως και διακοπή της.</a:t>
            </a:r>
            <a:endParaRPr lang="el-GR" sz="2800" dirty="0">
              <a:latin typeface="Calibri" panose="020F0502020204030204" pitchFamily="34" charset="0"/>
              <a:ea typeface="Calibri" panose="020F0502020204030204" pitchFamily="34" charset="0"/>
              <a:cs typeface="Calibri" panose="020F0502020204030204" pitchFamily="34" charset="0"/>
            </a:endParaRPr>
          </a:p>
          <a:p>
            <a:r>
              <a:rPr lang="el-GR" sz="2800" dirty="0">
                <a:latin typeface="Calibri" panose="020F0502020204030204" pitchFamily="34" charset="0"/>
                <a:ea typeface="Calibri" panose="020F0502020204030204" pitchFamily="34" charset="0"/>
                <a:cs typeface="Calibri" panose="020F0502020204030204" pitchFamily="34" charset="0"/>
              </a:rPr>
              <a:t>● Εν δυνάμει εξέλιξη σε </a:t>
            </a:r>
            <a:r>
              <a:rPr lang="el-GR" sz="2800" dirty="0" err="1">
                <a:latin typeface="Calibri" panose="020F0502020204030204" pitchFamily="34" charset="0"/>
                <a:ea typeface="Calibri" panose="020F0502020204030204" pitchFamily="34" charset="0"/>
                <a:cs typeface="Calibri" panose="020F0502020204030204" pitchFamily="34" charset="0"/>
              </a:rPr>
              <a:t>παραβατικό</a:t>
            </a:r>
            <a:r>
              <a:rPr lang="el-GR" sz="2800" dirty="0">
                <a:latin typeface="Calibri" panose="020F0502020204030204" pitchFamily="34" charset="0"/>
                <a:ea typeface="Calibri" panose="020F0502020204030204" pitchFamily="34" charset="0"/>
                <a:cs typeface="Calibri" panose="020F0502020204030204" pitchFamily="34" charset="0"/>
              </a:rPr>
              <a:t> άτομο (π.χ. κατάχρηση αλκοόλ, κατάχρηση ουσιών, εμπλοκή με τον νόμο)</a:t>
            </a:r>
            <a:endParaRPr lang="el-GR" sz="2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4734"/>
            <a:ext cx="10840914" cy="1260000"/>
          </a:xfrm>
        </p:spPr>
        <p:txBody>
          <a:bodyPr/>
          <a:lstStyle/>
          <a:p>
            <a:pPr algn="ctr"/>
            <a:r>
              <a:rPr lang="el-GR" b="1" dirty="0"/>
              <a:t>ΣΟΒΑΡΕΣ ΟΙ ΕΠΙΠΤΩΣΕΙΣ ΑΠΟ ΤΟΝ ΣΧΟΛΙΚΟ ΕΚΦΟΒΙΣΜΟ</a:t>
            </a:r>
            <a:br>
              <a:rPr lang="el-GR" b="1" dirty="0"/>
            </a:br>
            <a:r>
              <a:rPr lang="el-GR" b="1" dirty="0"/>
              <a:t>Για το </a:t>
            </a:r>
            <a:r>
              <a:rPr lang="el-GR" b="1" dirty="0" err="1"/>
              <a:t>σχολειο</a:t>
            </a:r>
            <a:endParaRPr lang="el-GR" b="1" dirty="0"/>
          </a:p>
        </p:txBody>
      </p:sp>
      <p:sp>
        <p:nvSpPr>
          <p:cNvPr id="3" name="TextBox 2"/>
          <p:cNvSpPr txBox="1"/>
          <p:nvPr/>
        </p:nvSpPr>
        <p:spPr>
          <a:xfrm>
            <a:off x="609600" y="1454734"/>
            <a:ext cx="11150600" cy="5262979"/>
          </a:xfrm>
          <a:prstGeom prst="rect">
            <a:avLst/>
          </a:prstGeom>
          <a:noFill/>
        </p:spPr>
        <p:txBody>
          <a:bodyPr wrap="square" rtlCol="0">
            <a:spAutoFit/>
          </a:bodyPr>
          <a:lstStyle/>
          <a:p>
            <a:r>
              <a:rPr lang="el-GR" sz="2400" dirty="0">
                <a:latin typeface="Calibri" panose="020F0502020204030204" pitchFamily="34" charset="0"/>
                <a:ea typeface="Calibri" panose="020F0502020204030204" pitchFamily="34" charset="0"/>
                <a:cs typeface="Calibri" panose="020F0502020204030204" pitchFamily="34" charset="0"/>
              </a:rPr>
              <a:t>●Στη μάθηση</a:t>
            </a:r>
            <a:endParaRPr lang="el-GR" sz="2400" dirty="0">
              <a:latin typeface="Calibri" panose="020F0502020204030204" pitchFamily="34" charset="0"/>
              <a:ea typeface="Calibri" panose="020F0502020204030204" pitchFamily="34" charset="0"/>
              <a:cs typeface="Calibri" panose="020F0502020204030204" pitchFamily="34" charset="0"/>
            </a:endParaRPr>
          </a:p>
          <a:p>
            <a:r>
              <a:rPr lang="el-GR" sz="2400" dirty="0">
                <a:latin typeface="Calibri" panose="020F0502020204030204" pitchFamily="34" charset="0"/>
                <a:ea typeface="Calibri" panose="020F0502020204030204" pitchFamily="34" charset="0"/>
                <a:cs typeface="Calibri" panose="020F0502020204030204" pitchFamily="34" charset="0"/>
              </a:rPr>
              <a:t> </a:t>
            </a:r>
            <a:endParaRPr lang="el-GR" sz="2400" dirty="0">
              <a:latin typeface="Calibri" panose="020F0502020204030204" pitchFamily="34" charset="0"/>
              <a:ea typeface="Calibri" panose="020F0502020204030204" pitchFamily="34" charset="0"/>
              <a:cs typeface="Calibri" panose="020F0502020204030204" pitchFamily="34" charset="0"/>
            </a:endParaRPr>
          </a:p>
          <a:p>
            <a:r>
              <a:rPr lang="el-GR" sz="2400" dirty="0">
                <a:latin typeface="Calibri" panose="020F0502020204030204" pitchFamily="34" charset="0"/>
                <a:ea typeface="Calibri" panose="020F0502020204030204" pitchFamily="34" charset="0"/>
                <a:cs typeface="Calibri" panose="020F0502020204030204" pitchFamily="34" charset="0"/>
              </a:rPr>
              <a:t>● Στους δεσμούς και τις διαπροσωπικές σχέσεις των μαθητών/τριών μεταξύ τους, καθώς και τη σχέση με το σχολείο</a:t>
            </a:r>
            <a:endParaRPr lang="el-GR" sz="2400" dirty="0">
              <a:latin typeface="Calibri" panose="020F0502020204030204" pitchFamily="34" charset="0"/>
              <a:ea typeface="Calibri" panose="020F0502020204030204" pitchFamily="34" charset="0"/>
              <a:cs typeface="Calibri" panose="020F0502020204030204" pitchFamily="34" charset="0"/>
            </a:endParaRPr>
          </a:p>
          <a:p>
            <a:endParaRPr lang="el-GR" sz="2400" dirty="0">
              <a:latin typeface="Calibri" panose="020F0502020204030204" pitchFamily="34" charset="0"/>
              <a:ea typeface="Calibri" panose="020F0502020204030204" pitchFamily="34" charset="0"/>
              <a:cs typeface="Calibri" panose="020F0502020204030204" pitchFamily="34" charset="0"/>
            </a:endParaRPr>
          </a:p>
          <a:p>
            <a:r>
              <a:rPr lang="el-GR" sz="2400" dirty="0">
                <a:latin typeface="Calibri" panose="020F0502020204030204" pitchFamily="34" charset="0"/>
                <a:ea typeface="Calibri" panose="020F0502020204030204" pitchFamily="34" charset="0"/>
                <a:cs typeface="Calibri" panose="020F0502020204030204" pitchFamily="34" charset="0"/>
              </a:rPr>
              <a:t>● Στο αίσθημα ασφάλειας των μαθητών/τριών</a:t>
            </a:r>
            <a:endParaRPr lang="el-GR" sz="2400" dirty="0">
              <a:latin typeface="Calibri" panose="020F0502020204030204" pitchFamily="34" charset="0"/>
              <a:ea typeface="Calibri" panose="020F0502020204030204" pitchFamily="34" charset="0"/>
              <a:cs typeface="Calibri" panose="020F0502020204030204" pitchFamily="34" charset="0"/>
            </a:endParaRPr>
          </a:p>
          <a:p>
            <a:endParaRPr lang="el-GR" sz="2400" dirty="0">
              <a:latin typeface="Calibri" panose="020F0502020204030204" pitchFamily="34" charset="0"/>
              <a:ea typeface="Calibri" panose="020F0502020204030204" pitchFamily="34" charset="0"/>
              <a:cs typeface="Calibri" panose="020F0502020204030204" pitchFamily="34" charset="0"/>
            </a:endParaRPr>
          </a:p>
          <a:p>
            <a:r>
              <a:rPr lang="el-GR" sz="2400" dirty="0">
                <a:latin typeface="Calibri" panose="020F0502020204030204" pitchFamily="34" charset="0"/>
                <a:ea typeface="Calibri" panose="020F0502020204030204" pitchFamily="34" charset="0"/>
                <a:cs typeface="Calibri" panose="020F0502020204030204" pitchFamily="34" charset="0"/>
              </a:rPr>
              <a:t>● Στο ότι οι μαθητές/</a:t>
            </a:r>
            <a:r>
              <a:rPr lang="el-GR" sz="2400" dirty="0" err="1">
                <a:latin typeface="Calibri" panose="020F0502020204030204" pitchFamily="34" charset="0"/>
                <a:ea typeface="Calibri" panose="020F0502020204030204" pitchFamily="34" charset="0"/>
                <a:cs typeface="Calibri" panose="020F0502020204030204" pitchFamily="34" charset="0"/>
              </a:rPr>
              <a:t>τριες</a:t>
            </a:r>
            <a:r>
              <a:rPr lang="el-GR" sz="2400" dirty="0">
                <a:latin typeface="Calibri" panose="020F0502020204030204" pitchFamily="34" charset="0"/>
                <a:ea typeface="Calibri" panose="020F0502020204030204" pitchFamily="34" charset="0"/>
                <a:cs typeface="Calibri" panose="020F0502020204030204" pitchFamily="34" charset="0"/>
              </a:rPr>
              <a:t> αντιλαμβάνονται τους/τις εκπαιδευτικούς να έχουν περιορισμένο έλεγχο αλλά και </a:t>
            </a:r>
            <a:r>
              <a:rPr lang="el-GR" sz="2400" dirty="0" err="1">
                <a:latin typeface="Calibri" panose="020F0502020204030204" pitchFamily="34" charset="0"/>
                <a:ea typeface="Calibri" panose="020F0502020204030204" pitchFamily="34" charset="0"/>
                <a:cs typeface="Calibri" panose="020F0502020204030204" pitchFamily="34" charset="0"/>
              </a:rPr>
              <a:t>νοιάξιμο</a:t>
            </a:r>
            <a:r>
              <a:rPr lang="el-GR" sz="2400" dirty="0">
                <a:latin typeface="Calibri" panose="020F0502020204030204" pitchFamily="34" charset="0"/>
                <a:ea typeface="Calibri" panose="020F0502020204030204" pitchFamily="34" charset="0"/>
                <a:cs typeface="Calibri" panose="020F0502020204030204" pitchFamily="34" charset="0"/>
              </a:rPr>
              <a:t> προς αυτούς/</a:t>
            </a:r>
            <a:r>
              <a:rPr lang="el-GR" sz="2400" dirty="0" err="1">
                <a:latin typeface="Calibri" panose="020F0502020204030204" pitchFamily="34" charset="0"/>
                <a:ea typeface="Calibri" panose="020F0502020204030204" pitchFamily="34" charset="0"/>
                <a:cs typeface="Calibri" panose="020F0502020204030204" pitchFamily="34" charset="0"/>
              </a:rPr>
              <a:t>ές</a:t>
            </a:r>
            <a:endParaRPr lang="el-GR" sz="2400" dirty="0">
              <a:latin typeface="Calibri" panose="020F0502020204030204" pitchFamily="34" charset="0"/>
              <a:ea typeface="Calibri" panose="020F0502020204030204" pitchFamily="34" charset="0"/>
              <a:cs typeface="Calibri" panose="020F0502020204030204" pitchFamily="34" charset="0"/>
            </a:endParaRPr>
          </a:p>
          <a:p>
            <a:endParaRPr lang="el-GR" sz="2400" dirty="0">
              <a:latin typeface="Calibri" panose="020F0502020204030204" pitchFamily="34" charset="0"/>
              <a:ea typeface="Calibri" panose="020F0502020204030204" pitchFamily="34" charset="0"/>
              <a:cs typeface="Calibri" panose="020F0502020204030204" pitchFamily="34" charset="0"/>
            </a:endParaRPr>
          </a:p>
          <a:p>
            <a:r>
              <a:rPr lang="el-GR" sz="2400" dirty="0">
                <a:latin typeface="Calibri" panose="020F0502020204030204" pitchFamily="34" charset="0"/>
                <a:ea typeface="Calibri" panose="020F0502020204030204" pitchFamily="34" charset="0"/>
                <a:cs typeface="Calibri" panose="020F0502020204030204" pitchFamily="34" charset="0"/>
              </a:rPr>
              <a:t>● Στη μειωμένη εργασιακή ικανοποίηση του προσωπικού και, περαιτέρω, στην επαγγελματική εξουθένωσή του</a:t>
            </a:r>
            <a:endParaRPr lang="el-GR" sz="2400" dirty="0">
              <a:latin typeface="Calibri" panose="020F0502020204030204" pitchFamily="34" charset="0"/>
              <a:ea typeface="Calibri" panose="020F0502020204030204" pitchFamily="34" charset="0"/>
              <a:cs typeface="Calibri" panose="020F0502020204030204" pitchFamily="34" charset="0"/>
            </a:endParaRPr>
          </a:p>
          <a:p>
            <a:endParaRPr lang="el-GR" sz="2400" dirty="0">
              <a:latin typeface="Calibri" panose="020F0502020204030204" pitchFamily="34" charset="0"/>
              <a:ea typeface="Calibri" panose="020F0502020204030204" pitchFamily="34" charset="0"/>
              <a:cs typeface="Calibri" panose="020F0502020204030204" pitchFamily="34" charset="0"/>
            </a:endParaRPr>
          </a:p>
          <a:p>
            <a:r>
              <a:rPr lang="el-GR" sz="2400" dirty="0">
                <a:latin typeface="Calibri" panose="020F0502020204030204" pitchFamily="34" charset="0"/>
                <a:ea typeface="Calibri" panose="020F0502020204030204" pitchFamily="34" charset="0"/>
                <a:cs typeface="Calibri" panose="020F0502020204030204" pitchFamily="34" charset="0"/>
              </a:rPr>
              <a:t>● Στην εμπιστοσύνη των γονέων στο σχολείο.</a:t>
            </a:r>
            <a:endParaRPr lang="el-GR"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5285" y="228600"/>
            <a:ext cx="10840914" cy="762000"/>
          </a:xfrm>
        </p:spPr>
        <p:txBody>
          <a:bodyPr/>
          <a:lstStyle/>
          <a:p>
            <a:pPr algn="ctr"/>
            <a:r>
              <a:rPr lang="el-GR" b="1" dirty="0" err="1"/>
              <a:t>Πωσ</a:t>
            </a:r>
            <a:r>
              <a:rPr lang="el-GR" b="1" dirty="0"/>
              <a:t> </a:t>
            </a:r>
            <a:r>
              <a:rPr lang="el-GR" b="1" dirty="0" err="1"/>
              <a:t>καταλαβαινω</a:t>
            </a:r>
            <a:r>
              <a:rPr lang="el-GR" b="1" dirty="0"/>
              <a:t> </a:t>
            </a:r>
            <a:r>
              <a:rPr lang="el-GR" b="1" dirty="0" err="1"/>
              <a:t>οτι</a:t>
            </a:r>
            <a:r>
              <a:rPr lang="el-GR" b="1" dirty="0"/>
              <a:t> </a:t>
            </a:r>
            <a:r>
              <a:rPr lang="el-GR" b="1" dirty="0" err="1"/>
              <a:t>ενα</a:t>
            </a:r>
            <a:r>
              <a:rPr lang="el-GR" b="1" dirty="0"/>
              <a:t> </a:t>
            </a:r>
            <a:r>
              <a:rPr lang="el-GR" b="1" dirty="0" err="1"/>
              <a:t>παιδι</a:t>
            </a:r>
            <a:r>
              <a:rPr lang="el-GR" b="1" dirty="0"/>
              <a:t> </a:t>
            </a:r>
            <a:r>
              <a:rPr lang="el-GR" b="1" dirty="0" err="1"/>
              <a:t>εκφοβιζεται</a:t>
            </a:r>
            <a:r>
              <a:rPr lang="el-GR" b="1" dirty="0"/>
              <a:t>;</a:t>
            </a:r>
            <a:endParaRPr lang="el-GR" b="1" dirty="0"/>
          </a:p>
        </p:txBody>
      </p:sp>
      <p:sp>
        <p:nvSpPr>
          <p:cNvPr id="3" name="TextBox 2"/>
          <p:cNvSpPr txBox="1"/>
          <p:nvPr/>
        </p:nvSpPr>
        <p:spPr>
          <a:xfrm>
            <a:off x="533400" y="990600"/>
            <a:ext cx="11319933" cy="5601533"/>
          </a:xfrm>
          <a:prstGeom prst="rect">
            <a:avLst/>
          </a:prstGeom>
          <a:noFill/>
        </p:spPr>
        <p:txBody>
          <a:bodyPr wrap="square" rtlCol="0">
            <a:spAutoFit/>
          </a:bodyPr>
          <a:lstStyle/>
          <a:p>
            <a:r>
              <a:rPr lang="el-GR" sz="2000" dirty="0"/>
              <a:t>●</a:t>
            </a:r>
            <a:r>
              <a:rPr lang="el-GR" sz="2000" u="sng" dirty="0"/>
              <a:t>Εκδηλώνει άγχος </a:t>
            </a:r>
            <a:r>
              <a:rPr lang="el-GR" sz="2000" dirty="0"/>
              <a:t>για την  μετακίνηση από και προς το σχολείο: εκκλήσεις προς τους γονείς για συνοδεία, αλλαγές διαδρομής, καθυστερήσεις στην προσέλευση κ.ά.</a:t>
            </a:r>
            <a:endParaRPr lang="el-GR" sz="2000" dirty="0"/>
          </a:p>
          <a:p>
            <a:endParaRPr lang="el-GR" sz="2000" dirty="0"/>
          </a:p>
          <a:p>
            <a:r>
              <a:rPr lang="el-GR" sz="2000" dirty="0"/>
              <a:t>● Απροθυμίας προσέλευσης στο σχολείο, </a:t>
            </a:r>
            <a:r>
              <a:rPr lang="el-GR" sz="2000" u="sng" dirty="0"/>
              <a:t>αδικαιολόγητες απουσίες</a:t>
            </a:r>
            <a:r>
              <a:rPr lang="el-GR" sz="2000" dirty="0"/>
              <a:t> έως και σχολική </a:t>
            </a:r>
            <a:endParaRPr lang="el-GR" sz="2000" dirty="0"/>
          </a:p>
          <a:p>
            <a:r>
              <a:rPr lang="el-GR" sz="2000" dirty="0"/>
              <a:t>άρνηση.</a:t>
            </a:r>
            <a:endParaRPr lang="el-GR" sz="2000" dirty="0"/>
          </a:p>
          <a:p>
            <a:endParaRPr lang="el-GR" sz="2000" dirty="0"/>
          </a:p>
          <a:p>
            <a:r>
              <a:rPr lang="el-GR" sz="2000" dirty="0"/>
              <a:t>● </a:t>
            </a:r>
            <a:r>
              <a:rPr lang="el-GR" sz="2000" u="sng" dirty="0"/>
              <a:t>Μείωση ενδιαφέροντος </a:t>
            </a:r>
            <a:r>
              <a:rPr lang="el-GR" sz="2000" dirty="0"/>
              <a:t>για το σχολείο, μείωση της σχολικής επίδοσης, προβλήματα συγκέντρωσης κατά την εκπαιδευτική διαδικασία.</a:t>
            </a:r>
            <a:endParaRPr lang="el-GR" sz="2000" dirty="0"/>
          </a:p>
          <a:p>
            <a:endParaRPr lang="el-GR" sz="2000" dirty="0"/>
          </a:p>
          <a:p>
            <a:r>
              <a:rPr lang="el-GR" sz="2000" dirty="0"/>
              <a:t>● </a:t>
            </a:r>
            <a:r>
              <a:rPr lang="el-GR" sz="2000" u="sng" dirty="0"/>
              <a:t>Προσκολλάται</a:t>
            </a:r>
            <a:r>
              <a:rPr lang="el-GR" sz="2000" dirty="0"/>
              <a:t> σε κάποιους/</a:t>
            </a:r>
            <a:r>
              <a:rPr lang="el-GR" sz="2000" dirty="0" err="1"/>
              <a:t>ες</a:t>
            </a:r>
            <a:r>
              <a:rPr lang="el-GR" sz="2000" dirty="0"/>
              <a:t> συμμαθητές/</a:t>
            </a:r>
            <a:r>
              <a:rPr lang="el-GR" sz="2000" dirty="0" err="1"/>
              <a:t>τριες</a:t>
            </a:r>
            <a:r>
              <a:rPr lang="el-GR" sz="2000" dirty="0"/>
              <a:t> ή εκπαιδευτικούς κατά τη διάρκεια των </a:t>
            </a:r>
            <a:endParaRPr lang="el-GR" sz="2000" dirty="0"/>
          </a:p>
          <a:p>
            <a:r>
              <a:rPr lang="el-GR" sz="2000" dirty="0"/>
              <a:t>διαλειμμάτων.</a:t>
            </a:r>
            <a:endParaRPr lang="el-GR" sz="2000" dirty="0"/>
          </a:p>
          <a:p>
            <a:endParaRPr lang="el-GR" sz="2000" dirty="0"/>
          </a:p>
          <a:p>
            <a:r>
              <a:rPr lang="el-GR" sz="2000" dirty="0"/>
              <a:t>● Συχνά παράπονα για </a:t>
            </a:r>
            <a:r>
              <a:rPr lang="el-GR" sz="2000" u="sng" dirty="0"/>
              <a:t>πονοκεφάλους, κοιλόπονο </a:t>
            </a:r>
            <a:r>
              <a:rPr lang="el-GR" sz="2000" dirty="0"/>
              <a:t>ή άλλες σωματικές ενοχλήσεις και συμπτώματα.</a:t>
            </a:r>
            <a:endParaRPr lang="el-GR" sz="2000" dirty="0"/>
          </a:p>
          <a:p>
            <a:endParaRPr lang="el-GR" sz="2000" dirty="0"/>
          </a:p>
          <a:p>
            <a:r>
              <a:rPr lang="el-GR" sz="2000" dirty="0"/>
              <a:t>● Εμφάνιση ανεξήγητης αλλαγής είτε στη </a:t>
            </a:r>
            <a:r>
              <a:rPr lang="el-GR" sz="2000" u="sng" dirty="0"/>
              <a:t>διάθεση</a:t>
            </a:r>
            <a:r>
              <a:rPr lang="el-GR" sz="2000" dirty="0"/>
              <a:t> (άγχος, θλίψη, ευερεθιστότητα, θυμός) είτε στη συμπεριφορά (επιθετικότητα, απόσυρση, απομόνωση), τα οποία είναι ιδιαίτερα εμφανή πριν από την επιστροφή στο σχολείο μετά τα Σαββατοκύριακα ή από μεγαλύτερες σχολικές διακοπές.</a:t>
            </a:r>
            <a:endParaRPr lang="el-GR" sz="2000" dirty="0"/>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5933" y="838199"/>
            <a:ext cx="10693400" cy="4708981"/>
          </a:xfrm>
          <a:prstGeom prst="rect">
            <a:avLst/>
          </a:prstGeom>
          <a:noFill/>
        </p:spPr>
        <p:txBody>
          <a:bodyPr wrap="square" rtlCol="0">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●Απροσδόκητη εμφάνιση δυσκολιών στην ομιλία (π.χ. στην άρθρωση, στη ροή κ.ά.).</a:t>
            </a:r>
            <a:endParaRPr lang="el-GR" sz="2000" dirty="0">
              <a:latin typeface="Calibri" panose="020F0502020204030204" pitchFamily="34" charset="0"/>
              <a:ea typeface="Calibri" panose="020F0502020204030204" pitchFamily="34" charset="0"/>
              <a:cs typeface="Calibri" panose="020F0502020204030204" pitchFamily="34" charset="0"/>
            </a:endParaRPr>
          </a:p>
          <a:p>
            <a:endParaRPr lang="el-GR" sz="2000" dirty="0">
              <a:latin typeface="Calibri" panose="020F0502020204030204" pitchFamily="34" charset="0"/>
              <a:ea typeface="Calibri" panose="020F0502020204030204" pitchFamily="34" charset="0"/>
              <a:cs typeface="Calibri" panose="020F0502020204030204" pitchFamily="34" charset="0"/>
            </a:endParaRPr>
          </a:p>
          <a:p>
            <a:r>
              <a:rPr lang="el-GR" sz="2000" dirty="0">
                <a:latin typeface="Calibri" panose="020F0502020204030204" pitchFamily="34" charset="0"/>
                <a:ea typeface="Calibri" panose="020F0502020204030204" pitchFamily="34" charset="0"/>
                <a:cs typeface="Calibri" panose="020F0502020204030204" pitchFamily="34" charset="0"/>
              </a:rPr>
              <a:t>● Νυχτερινή ενούρηση.</a:t>
            </a:r>
            <a:endParaRPr lang="el-GR" sz="2000" dirty="0">
              <a:latin typeface="Calibri" panose="020F0502020204030204" pitchFamily="34" charset="0"/>
              <a:ea typeface="Calibri" panose="020F0502020204030204" pitchFamily="34" charset="0"/>
              <a:cs typeface="Calibri" panose="020F0502020204030204" pitchFamily="34" charset="0"/>
            </a:endParaRPr>
          </a:p>
          <a:p>
            <a:endParaRPr lang="el-GR" sz="2000" dirty="0">
              <a:latin typeface="Calibri" panose="020F0502020204030204" pitchFamily="34" charset="0"/>
              <a:ea typeface="Calibri" panose="020F0502020204030204" pitchFamily="34" charset="0"/>
              <a:cs typeface="Calibri" panose="020F0502020204030204" pitchFamily="34" charset="0"/>
            </a:endParaRPr>
          </a:p>
          <a:p>
            <a:r>
              <a:rPr lang="el-GR" sz="2000" dirty="0">
                <a:latin typeface="Calibri" panose="020F0502020204030204" pitchFamily="34" charset="0"/>
                <a:ea typeface="Calibri" panose="020F0502020204030204" pitchFamily="34" charset="0"/>
                <a:cs typeface="Calibri" panose="020F0502020204030204" pitchFamily="34" charset="0"/>
              </a:rPr>
              <a:t>● Διαταραχές ύπνου ή εφιάλτες.</a:t>
            </a:r>
            <a:endParaRPr lang="el-GR" sz="2000" dirty="0">
              <a:latin typeface="Calibri" panose="020F0502020204030204" pitchFamily="34" charset="0"/>
              <a:ea typeface="Calibri" panose="020F0502020204030204" pitchFamily="34" charset="0"/>
              <a:cs typeface="Calibri" panose="020F0502020204030204" pitchFamily="34" charset="0"/>
            </a:endParaRPr>
          </a:p>
          <a:p>
            <a:endParaRPr lang="el-GR" sz="2000" dirty="0">
              <a:latin typeface="Calibri" panose="020F0502020204030204" pitchFamily="34" charset="0"/>
              <a:ea typeface="Calibri" panose="020F0502020204030204" pitchFamily="34" charset="0"/>
              <a:cs typeface="Calibri" panose="020F0502020204030204" pitchFamily="34" charset="0"/>
            </a:endParaRPr>
          </a:p>
          <a:p>
            <a:r>
              <a:rPr lang="el-GR" sz="2000" dirty="0">
                <a:latin typeface="Calibri" panose="020F0502020204030204" pitchFamily="34" charset="0"/>
                <a:ea typeface="Calibri" panose="020F0502020204030204" pitchFamily="34" charset="0"/>
                <a:cs typeface="Calibri" panose="020F0502020204030204" pitchFamily="34" charset="0"/>
              </a:rPr>
              <a:t>● Εμφάνιση μεταβολής στις διατροφικές συνήθειες: τρώει λιγότερο ή περισσότερο απ’ ότι πριν.</a:t>
            </a:r>
            <a:endParaRPr lang="el-GR" sz="2000" dirty="0">
              <a:latin typeface="Calibri" panose="020F0502020204030204" pitchFamily="34" charset="0"/>
              <a:ea typeface="Calibri" panose="020F0502020204030204" pitchFamily="34" charset="0"/>
              <a:cs typeface="Calibri" panose="020F0502020204030204" pitchFamily="34" charset="0"/>
            </a:endParaRPr>
          </a:p>
          <a:p>
            <a:endParaRPr lang="el-GR" sz="2000" dirty="0">
              <a:latin typeface="Calibri" panose="020F0502020204030204" pitchFamily="34" charset="0"/>
              <a:ea typeface="Calibri" panose="020F0502020204030204" pitchFamily="34" charset="0"/>
              <a:cs typeface="Calibri" panose="020F0502020204030204" pitchFamily="34" charset="0"/>
            </a:endParaRPr>
          </a:p>
          <a:p>
            <a:r>
              <a:rPr lang="el-GR" sz="2000" dirty="0">
                <a:latin typeface="Calibri" panose="020F0502020204030204" pitchFamily="34" charset="0"/>
                <a:ea typeface="Calibri" panose="020F0502020204030204" pitchFamily="34" charset="0"/>
                <a:cs typeface="Calibri" panose="020F0502020204030204" pitchFamily="34" charset="0"/>
              </a:rPr>
              <a:t>● Συχνή απώλεια ή καταστροφή προσωπικών αντικειμένων: σκισμένα ή χαμένα ρούχα, βιβλία, κ.λπ.</a:t>
            </a:r>
            <a:endParaRPr lang="el-GR" sz="2000" dirty="0">
              <a:latin typeface="Calibri" panose="020F0502020204030204" pitchFamily="34" charset="0"/>
              <a:ea typeface="Calibri" panose="020F0502020204030204" pitchFamily="34" charset="0"/>
              <a:cs typeface="Calibri" panose="020F0502020204030204" pitchFamily="34" charset="0"/>
            </a:endParaRPr>
          </a:p>
          <a:p>
            <a:endParaRPr lang="el-GR" sz="2000" dirty="0">
              <a:latin typeface="Calibri" panose="020F0502020204030204" pitchFamily="34" charset="0"/>
              <a:ea typeface="Calibri" panose="020F0502020204030204" pitchFamily="34" charset="0"/>
              <a:cs typeface="Calibri" panose="020F0502020204030204" pitchFamily="34" charset="0"/>
            </a:endParaRPr>
          </a:p>
          <a:p>
            <a:r>
              <a:rPr lang="el-GR" sz="2000" dirty="0">
                <a:latin typeface="Calibri" panose="020F0502020204030204" pitchFamily="34" charset="0"/>
                <a:ea typeface="Calibri" panose="020F0502020204030204" pitchFamily="34" charset="0"/>
                <a:cs typeface="Calibri" panose="020F0502020204030204" pitchFamily="34" charset="0"/>
              </a:rPr>
              <a:t>● Αυξημένες απαιτήσεις για χρήματα ή συχνή αναφορά για κλοπή των χρημάτων του/της. </a:t>
            </a:r>
            <a:endParaRPr lang="el-GR" sz="2000" dirty="0">
              <a:latin typeface="Calibri" panose="020F0502020204030204" pitchFamily="34" charset="0"/>
              <a:ea typeface="Calibri" panose="020F0502020204030204" pitchFamily="34" charset="0"/>
              <a:cs typeface="Calibri" panose="020F0502020204030204" pitchFamily="34" charset="0"/>
            </a:endParaRPr>
          </a:p>
          <a:p>
            <a:endParaRPr lang="el-GR" sz="2000" dirty="0">
              <a:latin typeface="Calibri" panose="020F0502020204030204" pitchFamily="34" charset="0"/>
              <a:ea typeface="Calibri" panose="020F0502020204030204" pitchFamily="34" charset="0"/>
              <a:cs typeface="Calibri" panose="020F0502020204030204" pitchFamily="34" charset="0"/>
            </a:endParaRPr>
          </a:p>
          <a:p>
            <a:r>
              <a:rPr lang="el-GR" sz="2000" dirty="0">
                <a:latin typeface="Calibri" panose="020F0502020204030204" pitchFamily="34" charset="0"/>
                <a:ea typeface="Calibri" panose="020F0502020204030204" pitchFamily="34" charset="0"/>
                <a:cs typeface="Calibri" panose="020F0502020204030204" pitchFamily="34" charset="0"/>
              </a:rPr>
              <a:t>● Εμφάνιση ανεξήγητων μωλώπων, εκδορών ή κοψιμάτων. </a:t>
            </a:r>
            <a:endParaRPr lang="el-GR" sz="2000" dirty="0">
              <a:latin typeface="Calibri" panose="020F0502020204030204" pitchFamily="34" charset="0"/>
              <a:ea typeface="Calibri" panose="020F0502020204030204" pitchFamily="34" charset="0"/>
              <a:cs typeface="Calibri" panose="020F0502020204030204" pitchFamily="34" charset="0"/>
            </a:endParaRPr>
          </a:p>
          <a:p>
            <a:endParaRPr lang="el-GR" sz="2000" dirty="0">
              <a:latin typeface="Calibri" panose="020F0502020204030204" pitchFamily="34" charset="0"/>
              <a:ea typeface="Calibri" panose="020F0502020204030204" pitchFamily="34" charset="0"/>
              <a:cs typeface="Calibri" panose="020F0502020204030204" pitchFamily="34" charset="0"/>
            </a:endParaRPr>
          </a:p>
          <a:p>
            <a:r>
              <a:rPr lang="el-GR" sz="2000" dirty="0">
                <a:latin typeface="Calibri" panose="020F0502020204030204" pitchFamily="34" charset="0"/>
                <a:ea typeface="Calibri" panose="020F0502020204030204" pitchFamily="34" charset="0"/>
                <a:cs typeface="Calibri" panose="020F0502020204030204" pitchFamily="34" charset="0"/>
              </a:rPr>
              <a:t>● Εμφάνιση απροθυμίας ή/και άρνησης να συζητήσει για αυτά που τον/την απασχολούν.</a:t>
            </a:r>
            <a:endParaRPr lang="el-GR"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err="1"/>
              <a:t>Μυθοι</a:t>
            </a:r>
            <a:r>
              <a:rPr lang="el-GR" b="1" dirty="0"/>
              <a:t> για τον </a:t>
            </a:r>
            <a:r>
              <a:rPr lang="el-GR" b="1" dirty="0" err="1"/>
              <a:t>εκφοβισμο</a:t>
            </a:r>
            <a:r>
              <a:rPr lang="el-GR" b="1" dirty="0"/>
              <a:t>…….</a:t>
            </a:r>
            <a:endParaRPr lang="el-GR" b="1" dirty="0"/>
          </a:p>
        </p:txBody>
      </p:sp>
      <p:graphicFrame>
        <p:nvGraphicFramePr>
          <p:cNvPr id="8" name="Θέση περιεχομένου 7"/>
          <p:cNvGraphicFramePr>
            <a:graphicFrameLocks noGrp="1"/>
          </p:cNvGraphicFramePr>
          <p:nvPr>
            <p:ph idx="1"/>
          </p:nvPr>
        </p:nvGraphicFramePr>
        <p:xfrm>
          <a:off x="685800" y="1870075"/>
          <a:ext cx="10841038" cy="39211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5640" y="236855"/>
            <a:ext cx="10840720" cy="852805"/>
          </a:xfrm>
        </p:spPr>
        <p:txBody>
          <a:bodyPr/>
          <a:lstStyle/>
          <a:p>
            <a:pPr algn="ctr"/>
            <a:r>
              <a:rPr lang="el-GR" sz="2400" b="1" dirty="0" err="1"/>
              <a:t>Πεδια</a:t>
            </a:r>
            <a:r>
              <a:rPr lang="el-GR" sz="2400" b="1" dirty="0"/>
              <a:t> </a:t>
            </a:r>
            <a:r>
              <a:rPr lang="el-GR" sz="2400" b="1" dirty="0" err="1"/>
              <a:t>δρασησ</a:t>
            </a:r>
            <a:r>
              <a:rPr lang="el-GR" sz="2400" b="1" dirty="0"/>
              <a:t> για την </a:t>
            </a:r>
            <a:r>
              <a:rPr lang="el-GR" sz="2400" b="1" dirty="0" err="1"/>
              <a:t>αντιμετωπιση</a:t>
            </a:r>
            <a:r>
              <a:rPr lang="el-GR" sz="2400" b="1" dirty="0"/>
              <a:t> της </a:t>
            </a:r>
            <a:r>
              <a:rPr lang="el-GR" sz="2400" b="1" dirty="0" err="1"/>
              <a:t>ε.βι.ε</a:t>
            </a:r>
            <a:r>
              <a:rPr lang="el-GR" sz="2400" b="1" dirty="0"/>
              <a:t>.</a:t>
            </a:r>
            <a:br>
              <a:rPr lang="el-GR" sz="2400" b="1" dirty="0"/>
            </a:br>
            <a:r>
              <a:rPr lang="el-GR" sz="2400" b="1" dirty="0"/>
              <a:t>το </a:t>
            </a:r>
            <a:r>
              <a:rPr lang="el-GR" sz="2400" b="1" dirty="0" err="1"/>
              <a:t>μοντελο</a:t>
            </a:r>
            <a:r>
              <a:rPr lang="el-GR" sz="2400" b="1" dirty="0"/>
              <a:t> των 4 </a:t>
            </a:r>
            <a:r>
              <a:rPr lang="el-GR" sz="2400" b="1" dirty="0" err="1"/>
              <a:t>επιπεδων</a:t>
            </a:r>
            <a:endParaRPr lang="el-GR" sz="2400" b="1" dirty="0"/>
          </a:p>
        </p:txBody>
      </p:sp>
      <p:graphicFrame>
        <p:nvGraphicFramePr>
          <p:cNvPr id="4" name="Θέση περιεχομένου 3"/>
          <p:cNvGraphicFramePr>
            <a:graphicFrameLocks noGrp="1"/>
          </p:cNvGraphicFramePr>
          <p:nvPr>
            <p:ph idx="1"/>
          </p:nvPr>
        </p:nvGraphicFramePr>
        <p:xfrm>
          <a:off x="336550" y="1090295"/>
          <a:ext cx="11034395" cy="55695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4245" y="188906"/>
            <a:ext cx="10840914" cy="998462"/>
          </a:xfrm>
        </p:spPr>
        <p:txBody>
          <a:bodyPr rtlCol="0"/>
          <a:lstStyle/>
          <a:p>
            <a:pPr rtl="0"/>
            <a:r>
              <a:rPr lang="el-GR" dirty="0"/>
              <a:t>ΔΟΜΗ ΕΙΣΗΓΗΣΗΣ</a:t>
            </a:r>
            <a:endParaRPr lang="el-GR" dirty="0"/>
          </a:p>
        </p:txBody>
      </p:sp>
      <p:sp>
        <p:nvSpPr>
          <p:cNvPr id="3" name="Θέση κειμένου 2"/>
          <p:cNvSpPr>
            <a:spLocks noGrp="1"/>
          </p:cNvSpPr>
          <p:nvPr>
            <p:ph type="body" idx="1"/>
          </p:nvPr>
        </p:nvSpPr>
        <p:spPr>
          <a:xfrm>
            <a:off x="614245" y="1187368"/>
            <a:ext cx="9729217" cy="1680762"/>
          </a:xfrm>
        </p:spPr>
        <p:txBody>
          <a:bodyPr rtlCol="0"/>
          <a:lstStyle/>
          <a:p>
            <a:pPr rtl="0"/>
            <a:r>
              <a:rPr lang="el-GR" sz="2400" b="1" dirty="0"/>
              <a:t>ΟΡΙΣΜΟΙ-ΕΝΝΟΙΟΛΟΓΙΚΟ ΥΠΟΒΑΘΡΟ</a:t>
            </a:r>
            <a:endParaRPr lang="el-GR" sz="2400" b="1" dirty="0"/>
          </a:p>
          <a:p>
            <a:pPr rtl="0"/>
            <a:r>
              <a:rPr lang="el-GR" sz="2400" b="1" dirty="0"/>
              <a:t>ΠΑΡΕΜΒΑΣΕΙΣ ΠΡΟΛΗΨΗΣ</a:t>
            </a:r>
            <a:endParaRPr lang="el-GR" sz="2400" b="1" dirty="0"/>
          </a:p>
          <a:p>
            <a:pPr rtl="0"/>
            <a:r>
              <a:rPr lang="el-GR" sz="2400" b="1" dirty="0"/>
              <a:t>ΠΡΩΤΟΚΟΛΛΟ ΔΙΑΧΕΙΡΙΣΗΣ</a:t>
            </a:r>
            <a:endParaRPr lang="el-GR" sz="2400" b="1" dirty="0"/>
          </a:p>
        </p:txBody>
      </p:sp>
      <p:sp>
        <p:nvSpPr>
          <p:cNvPr id="32" name="Θέση κειμένου 31"/>
          <p:cNvSpPr>
            <a:spLocks noGrp="1"/>
          </p:cNvSpPr>
          <p:nvPr>
            <p:ph type="body" sz="quarter" idx="14"/>
          </p:nvPr>
        </p:nvSpPr>
        <p:spPr>
          <a:xfrm>
            <a:off x="1035892" y="5130145"/>
            <a:ext cx="1603375" cy="959003"/>
          </a:xfrm>
        </p:spPr>
        <p:txBody>
          <a:bodyPr rtlCol="0"/>
          <a:lstStyle/>
          <a:p>
            <a:pPr rtl="0">
              <a:spcAft>
                <a:spcPts val="0"/>
              </a:spcAft>
            </a:pPr>
            <a:r>
              <a:rPr lang="el-GR" sz="1400" dirty="0"/>
              <a:t>ΕΝΔΕΙΞΕΙΣ Ε.ΒΙ.Ε</a:t>
            </a:r>
            <a:endParaRPr lang="el-GR" sz="1400" dirty="0"/>
          </a:p>
        </p:txBody>
      </p:sp>
      <p:sp>
        <p:nvSpPr>
          <p:cNvPr id="11" name="Έλλειψη 9" descr="διακοσμητικό στοιχείο"/>
          <p:cNvSpPr>
            <a:spLocks noChangeArrowheads="1"/>
          </p:cNvSpPr>
          <p:nvPr/>
        </p:nvSpPr>
        <p:spPr bwMode="auto">
          <a:xfrm>
            <a:off x="1711580" y="4787996"/>
            <a:ext cx="252000" cy="252000"/>
          </a:xfrm>
          <a:prstGeom prst="ellipse">
            <a:avLst/>
          </a:prstGeom>
          <a:solidFill>
            <a:schemeClr val="bg1">
              <a:lumMod val="65000"/>
              <a:lumOff val="35000"/>
            </a:schemeClr>
          </a:solidFill>
          <a:ln w="9525">
            <a:solidFill>
              <a:schemeClr val="bg2">
                <a:lumMod val="75000"/>
                <a:lumOff val="25000"/>
              </a:schemeClr>
            </a:solidFill>
          </a:ln>
          <a:effectLst>
            <a:glow rad="63500">
              <a:schemeClr val="bg2">
                <a:lumMod val="75000"/>
                <a:lumOff val="25000"/>
                <a:alpha val="40000"/>
              </a:schemeClr>
            </a:glow>
          </a:effectLst>
        </p:spPr>
        <p:txBody>
          <a:bodyPr rtlCol="0"/>
          <a:lstStyle/>
          <a:p>
            <a:pPr rtl="0" eaLnBrk="1" fontAlgn="auto" hangingPunct="1">
              <a:spcBef>
                <a:spcPts val="0"/>
              </a:spcBef>
              <a:spcAft>
                <a:spcPts val="0"/>
              </a:spcAft>
              <a:defRPr/>
            </a:pPr>
            <a:endParaRPr lang="el-GR">
              <a:latin typeface="+mj-lt"/>
            </a:endParaRPr>
          </a:p>
        </p:txBody>
      </p:sp>
      <p:sp>
        <p:nvSpPr>
          <p:cNvPr id="33" name="Θέση κειμένου 32"/>
          <p:cNvSpPr>
            <a:spLocks noGrp="1"/>
          </p:cNvSpPr>
          <p:nvPr>
            <p:ph type="body" sz="quarter" idx="15"/>
          </p:nvPr>
        </p:nvSpPr>
        <p:spPr>
          <a:xfrm>
            <a:off x="3124200" y="3837470"/>
            <a:ext cx="1603374" cy="959003"/>
          </a:xfrm>
        </p:spPr>
        <p:txBody>
          <a:bodyPr rtlCol="0"/>
          <a:lstStyle/>
          <a:p>
            <a:pPr rtl="0">
              <a:spcAft>
                <a:spcPts val="0"/>
              </a:spcAft>
            </a:pPr>
            <a:r>
              <a:rPr lang="el-GR" sz="1400" dirty="0"/>
              <a:t>ΜΟΡΦΕΣ ΒΙΑΣ ΚΑΙ ΕΚΦΟΒΙΣΜΟΥ</a:t>
            </a:r>
            <a:endParaRPr lang="el-GR" sz="1400" dirty="0"/>
          </a:p>
        </p:txBody>
      </p:sp>
      <p:sp>
        <p:nvSpPr>
          <p:cNvPr id="15" name="Έλλειψη 14" descr="διακοσμητικό στοιχείο"/>
          <p:cNvSpPr>
            <a:spLocks noChangeArrowheads="1"/>
          </p:cNvSpPr>
          <p:nvPr/>
        </p:nvSpPr>
        <p:spPr bwMode="auto">
          <a:xfrm>
            <a:off x="3829549" y="4787996"/>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rtlCol="0"/>
          <a:lstStyle/>
          <a:p>
            <a:pPr rtl="0" eaLnBrk="1" fontAlgn="auto" hangingPunct="1">
              <a:spcBef>
                <a:spcPts val="0"/>
              </a:spcBef>
              <a:spcAft>
                <a:spcPts val="0"/>
              </a:spcAft>
              <a:defRPr/>
            </a:pPr>
            <a:endParaRPr lang="el-GR">
              <a:latin typeface="+mj-lt"/>
            </a:endParaRPr>
          </a:p>
        </p:txBody>
      </p:sp>
      <p:sp>
        <p:nvSpPr>
          <p:cNvPr id="34" name="Θέση κειμένου 33"/>
          <p:cNvSpPr>
            <a:spLocks noGrp="1"/>
          </p:cNvSpPr>
          <p:nvPr>
            <p:ph type="body" sz="quarter" idx="16"/>
          </p:nvPr>
        </p:nvSpPr>
        <p:spPr/>
        <p:txBody>
          <a:bodyPr rtlCol="0"/>
          <a:lstStyle/>
          <a:p>
            <a:pPr rtl="0">
              <a:spcAft>
                <a:spcPts val="0"/>
              </a:spcAft>
            </a:pPr>
            <a:r>
              <a:rPr lang="el-GR" sz="1400" dirty="0"/>
              <a:t>ΡΟΛΟΙ ΣΤΗΝ Ε.ΒΙ.Ε</a:t>
            </a:r>
            <a:endParaRPr lang="el-GR" sz="1400" dirty="0"/>
          </a:p>
        </p:txBody>
      </p:sp>
      <p:sp>
        <p:nvSpPr>
          <p:cNvPr id="16" name="Έλλειψη 19" descr="διακοσμητικό στοιχείο"/>
          <p:cNvSpPr>
            <a:spLocks noChangeArrowheads="1"/>
          </p:cNvSpPr>
          <p:nvPr/>
        </p:nvSpPr>
        <p:spPr bwMode="auto">
          <a:xfrm>
            <a:off x="5908702" y="4788790"/>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rtlCol="0"/>
          <a:lstStyle/>
          <a:p>
            <a:pPr rtl="0" eaLnBrk="1" fontAlgn="auto" hangingPunct="1">
              <a:spcBef>
                <a:spcPts val="0"/>
              </a:spcBef>
              <a:spcAft>
                <a:spcPts val="0"/>
              </a:spcAft>
              <a:defRPr/>
            </a:pPr>
            <a:endParaRPr lang="el-GR">
              <a:latin typeface="+mj-lt"/>
            </a:endParaRPr>
          </a:p>
        </p:txBody>
      </p:sp>
      <p:sp>
        <p:nvSpPr>
          <p:cNvPr id="35" name="Θέση κειμένου 34"/>
          <p:cNvSpPr>
            <a:spLocks noGrp="1"/>
          </p:cNvSpPr>
          <p:nvPr>
            <p:ph type="body" sz="quarter" idx="17"/>
          </p:nvPr>
        </p:nvSpPr>
        <p:spPr>
          <a:xfrm>
            <a:off x="7465366" y="3837470"/>
            <a:ext cx="1581364" cy="959003"/>
          </a:xfrm>
        </p:spPr>
        <p:txBody>
          <a:bodyPr rtlCol="0"/>
          <a:lstStyle/>
          <a:p>
            <a:pPr rtl="0">
              <a:spcAft>
                <a:spcPts val="0"/>
              </a:spcAft>
            </a:pPr>
            <a:r>
              <a:rPr lang="el-GR" sz="1400" dirty="0"/>
              <a:t>ΧΑΡΑΚΤΗΡΙΣΤΙΚΑ ΓΝΩΡΙΣΜΑΤΑ ΘΥΤΗ-ΘΥΜΑΤΟΣ Ε.ΒΙ.Ε</a:t>
            </a:r>
            <a:endParaRPr lang="el-GR" sz="1400" dirty="0"/>
          </a:p>
        </p:txBody>
      </p:sp>
      <p:sp>
        <p:nvSpPr>
          <p:cNvPr id="17" name="Έλλειψη 270" descr="διακοσμητικό στοιχείο"/>
          <p:cNvSpPr>
            <a:spLocks noChangeArrowheads="1"/>
          </p:cNvSpPr>
          <p:nvPr/>
        </p:nvSpPr>
        <p:spPr bwMode="auto">
          <a:xfrm>
            <a:off x="7988741" y="4787996"/>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rtlCol="0"/>
          <a:lstStyle/>
          <a:p>
            <a:pPr rtl="0" eaLnBrk="1" fontAlgn="auto" hangingPunct="1">
              <a:spcBef>
                <a:spcPts val="0"/>
              </a:spcBef>
              <a:spcAft>
                <a:spcPts val="0"/>
              </a:spcAft>
              <a:defRPr/>
            </a:pPr>
            <a:endParaRPr lang="el-GR">
              <a:latin typeface="+mj-lt"/>
            </a:endParaRPr>
          </a:p>
        </p:txBody>
      </p:sp>
      <p:sp>
        <p:nvSpPr>
          <p:cNvPr id="36" name="Θέση κειμένου 35"/>
          <p:cNvSpPr>
            <a:spLocks noGrp="1"/>
          </p:cNvSpPr>
          <p:nvPr>
            <p:ph type="body" sz="quarter" idx="18"/>
          </p:nvPr>
        </p:nvSpPr>
        <p:spPr>
          <a:xfrm>
            <a:off x="9548423" y="3837470"/>
            <a:ext cx="1906735" cy="959003"/>
          </a:xfrm>
        </p:spPr>
        <p:txBody>
          <a:bodyPr rtlCol="0"/>
          <a:lstStyle/>
          <a:p>
            <a:pPr rtl="0">
              <a:spcAft>
                <a:spcPts val="0"/>
              </a:spcAft>
            </a:pPr>
            <a:r>
              <a:rPr lang="el-GR" sz="1400" dirty="0"/>
              <a:t>ΑΙΤΙΟΛΟΓΙΚΟΙ ΠΑΡΑΓΟΝΤΕΣ ΚΑΙ ΕΠΙΠΤΩΣΕΙΣ</a:t>
            </a:r>
            <a:endParaRPr lang="el-GR" sz="1400" dirty="0"/>
          </a:p>
        </p:txBody>
      </p:sp>
      <p:sp>
        <p:nvSpPr>
          <p:cNvPr id="13" name="Έλλειψη 11" descr="διακοσμητικό στοιχείο"/>
          <p:cNvSpPr>
            <a:spLocks noChangeArrowheads="1"/>
          </p:cNvSpPr>
          <p:nvPr/>
        </p:nvSpPr>
        <p:spPr bwMode="auto">
          <a:xfrm>
            <a:off x="10068780" y="4769996"/>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p:spPr>
        <p:txBody>
          <a:bodyPr rtlCol="0"/>
          <a:lstStyle/>
          <a:p>
            <a:pPr rtl="0" eaLnBrk="1" fontAlgn="auto" hangingPunct="1">
              <a:spcBef>
                <a:spcPts val="0"/>
              </a:spcBef>
              <a:spcAft>
                <a:spcPts val="0"/>
              </a:spcAft>
              <a:defRPr/>
            </a:pPr>
            <a:endParaRPr lang="el-GR">
              <a:latin typeface="+mj-lt"/>
            </a:endParaRPr>
          </a:p>
        </p:txBody>
      </p:sp>
      <p:sp>
        <p:nvSpPr>
          <p:cNvPr id="10" name="Ορθογώνιο 7" descr="λωρίδα χρόνου"/>
          <p:cNvSpPr>
            <a:spLocks noChangeArrowheads="1"/>
          </p:cNvSpPr>
          <p:nvPr/>
        </p:nvSpPr>
        <p:spPr bwMode="auto">
          <a:xfrm>
            <a:off x="1837580" y="4923034"/>
            <a:ext cx="8424000" cy="20638"/>
          </a:xfrm>
          <a:prstGeom prst="rect">
            <a:avLst/>
          </a:prstGeom>
          <a:solidFill>
            <a:schemeClr val="tx1">
              <a:lumMod val="50000"/>
            </a:schemeClr>
          </a:solidFill>
          <a:ln w="9525">
            <a:noFill/>
            <a:miter lim="800000"/>
          </a:ln>
        </p:spPr>
        <p:txBody>
          <a:bodyPr rtlCol="0"/>
          <a:lstStyle/>
          <a:p>
            <a:pPr rtl="0" eaLnBrk="1" fontAlgn="auto" hangingPunct="1">
              <a:spcBef>
                <a:spcPts val="0"/>
              </a:spcBef>
              <a:spcAft>
                <a:spcPts val="0"/>
              </a:spcAft>
              <a:defRPr/>
            </a:pPr>
            <a:endParaRPr lang="el-GR">
              <a:latin typeface="+mj-lt"/>
            </a:endParaRPr>
          </a:p>
        </p:txBody>
      </p:sp>
      <p:sp>
        <p:nvSpPr>
          <p:cNvPr id="4" name="Θέση κειμένου 31"/>
          <p:cNvSpPr txBox="1"/>
          <p:nvPr/>
        </p:nvSpPr>
        <p:spPr bwMode="white">
          <a:xfrm>
            <a:off x="1075267" y="3989870"/>
            <a:ext cx="1603375" cy="959003"/>
          </a:xfrm>
          <a:prstGeom prst="rect">
            <a:avLst/>
          </a:prstGeom>
        </p:spPr>
        <p:txBody>
          <a:bodyPr vert="horz" lIns="91440" tIns="45720" rIns="91440" bIns="45720" rtlCol="0" anchor="ctr">
            <a:noAutofit/>
          </a:bodyPr>
          <a:lstStyle>
            <a:lvl1pPr marL="0" indent="0" algn="ctr" defTabSz="457200" rtl="0" eaLnBrk="1" latinLnBrk="0" hangingPunct="1">
              <a:spcBef>
                <a:spcPts val="0"/>
              </a:spcBef>
              <a:spcAft>
                <a:spcPts val="1000"/>
              </a:spcAft>
              <a:buClr>
                <a:schemeClr val="tx1"/>
              </a:buClr>
              <a:buSzPct val="100000"/>
              <a:buFont typeface="Arial" panose="020B0604020202020204"/>
              <a:buNone/>
              <a:defRPr sz="12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panose="020B0604020202020204"/>
              <a:buChar char="•"/>
              <a:defRPr sz="1600" kern="1200" cap="none">
                <a:solidFill>
                  <a:schemeClr val="tx1"/>
                </a:solidFill>
                <a:effectLst/>
                <a:latin typeface="+mn-lt"/>
                <a:ea typeface="+mn-ea"/>
                <a:cs typeface="+mn-cs"/>
              </a:defRPr>
            </a:lvl2pPr>
            <a:lvl3pPr marL="1200150" indent="-285750" algn="ctr"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panose="020B0604020202020204"/>
              <a:buNone/>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9pPr>
          </a:lstStyle>
          <a:p>
            <a:pPr>
              <a:spcAft>
                <a:spcPts val="0"/>
              </a:spcAft>
            </a:pPr>
            <a:r>
              <a:rPr lang="el-GR" sz="1400" dirty="0"/>
              <a:t>ΧΑΡΑΚΤΗΡΙΣΤΙΚΑ  Ε.ΒΙ.Ε</a:t>
            </a:r>
            <a:endParaRPr lang="el-GR" sz="1400" dirty="0"/>
          </a:p>
        </p:txBody>
      </p:sp>
      <p:pic>
        <p:nvPicPr>
          <p:cNvPr id="5" name="Εικόνα 4"/>
          <p:cNvPicPr>
            <a:picLocks noChangeAspect="1"/>
          </p:cNvPicPr>
          <p:nvPr/>
        </p:nvPicPr>
        <p:blipFill>
          <a:blip r:embed="rId1"/>
          <a:stretch>
            <a:fillRect/>
          </a:stretch>
        </p:blipFill>
        <p:spPr>
          <a:xfrm>
            <a:off x="9383016" y="348716"/>
            <a:ext cx="2194740" cy="2125065"/>
          </a:xfrm>
          <a:prstGeom prst="rect">
            <a:avLst/>
          </a:prstGeom>
          <a:pattFill prst="pct5">
            <a:fgClr>
              <a:schemeClr val="bg1"/>
            </a:fgClr>
            <a:bgClr>
              <a:schemeClr val="tx1"/>
            </a:bgClr>
          </a:patt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rtl="0"/>
            <a:r>
              <a:rPr lang="el-GR" sz="1800" i="1" dirty="0" err="1"/>
              <a:t>πηγεσ</a:t>
            </a:r>
            <a:endParaRPr lang="el-GR" sz="1800" i="1" dirty="0"/>
          </a:p>
        </p:txBody>
      </p:sp>
      <p:pic>
        <p:nvPicPr>
          <p:cNvPr id="7" name="Εικόνα 6" descr="εικονίδιο μεγεθυντικού φακού"/>
          <p:cNvPicPr>
            <a:picLocks noChangeAspect="1"/>
          </p:cNvPicPr>
          <p:nvPr/>
        </p:nvPicPr>
        <p:blipFill>
          <a:blip r:embed="rId1"/>
          <a:stretch>
            <a:fillRect/>
          </a:stretch>
        </p:blipFill>
        <p:spPr>
          <a:xfrm>
            <a:off x="7339584" y="894451"/>
            <a:ext cx="685800" cy="685800"/>
          </a:xfrm>
          <a:prstGeom prst="rect">
            <a:avLst/>
          </a:prstGeom>
        </p:spPr>
      </p:pic>
      <p:sp>
        <p:nvSpPr>
          <p:cNvPr id="3" name="Θέση περιεχομένου 2"/>
          <p:cNvSpPr>
            <a:spLocks noGrp="1"/>
          </p:cNvSpPr>
          <p:nvPr>
            <p:ph idx="1"/>
          </p:nvPr>
        </p:nvSpPr>
        <p:spPr/>
        <p:txBody>
          <a:bodyPr rtlCol="0"/>
          <a:lstStyle/>
          <a:p>
            <a:pPr rtl="0"/>
            <a:r>
              <a:rPr lang="el-GR" i="1" dirty="0" err="1"/>
              <a:t>Ινστιντούτο</a:t>
            </a:r>
            <a:r>
              <a:rPr lang="el-GR" i="1" dirty="0"/>
              <a:t> Εκπαιδευτικής Πολιτικής (Ι.Ε.Π.)</a:t>
            </a:r>
            <a:endParaRPr lang="el-GR" i="1" dirty="0"/>
          </a:p>
          <a:p>
            <a:pPr rtl="0"/>
            <a:r>
              <a:rPr lang="el-GR" i="1" dirty="0"/>
              <a:t>Ν. 5029/2023</a:t>
            </a:r>
            <a:endParaRPr lang="el-GR" i="1" dirty="0"/>
          </a:p>
          <a:p>
            <a:pPr rtl="0"/>
            <a:r>
              <a:rPr lang="el-GR" i="1" dirty="0"/>
              <a:t>ΕΚΔΔΑ (Πρόγραμμα επιμόρφωσης για το δημιουργικό διαδίκτυο) Κωνσταντίνα Σκλάβου –Επίκουρη καθηγήτρια Κοινωνικής Εργασίας ΠΑ.Δ.Α.</a:t>
            </a:r>
            <a:endParaRPr lang="el-GR" i="1" dirty="0"/>
          </a:p>
          <a:p>
            <a:pPr rtl="0"/>
            <a:r>
              <a:rPr lang="el-GR" i="1" dirty="0"/>
              <a:t>Εκφοβισμός και βία στο σχολείο</a:t>
            </a:r>
            <a:r>
              <a:rPr lang="en-US" i="1" dirty="0"/>
              <a:t>.</a:t>
            </a:r>
            <a:r>
              <a:rPr lang="el-GR" i="1" dirty="0"/>
              <a:t> Τί γνωρίζουμε και τι μπορούμε να κάνουμε. </a:t>
            </a:r>
            <a:r>
              <a:rPr lang="en-US" i="1" dirty="0"/>
              <a:t>Dan Olweus</a:t>
            </a:r>
            <a:endParaRPr lang="el-GR"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Πλαίσιο κειμένου 7">
            <a:hlinkClick r:id="rId1"/>
          </p:cNvPr>
          <p:cNvSpPr txBox="1"/>
          <p:nvPr/>
        </p:nvSpPr>
        <p:spPr>
          <a:xfrm>
            <a:off x="1547813" y="2459504"/>
            <a:ext cx="9096374" cy="1938992"/>
          </a:xfrm>
          <a:prstGeom prst="rect">
            <a:avLst/>
          </a:prstGeom>
          <a:noFill/>
        </p:spPr>
        <p:txBody>
          <a:bodyPr wrap="square" rtlCol="0">
            <a:noAutofit/>
          </a:bodyPr>
          <a:lstStyle/>
          <a:p>
            <a:pPr algn="ctr" rtl="0"/>
            <a:r>
              <a:rPr lang="el-GR" sz="6000" dirty="0"/>
              <a:t>Ευχαριστώ πολύ!</a:t>
            </a:r>
            <a:endParaRPr lang="el-GR" sz="6000" dirty="0"/>
          </a:p>
        </p:txBody>
      </p:sp>
      <p:pic>
        <p:nvPicPr>
          <p:cNvPr id="2" name="Εικόνα 1"/>
          <p:cNvPicPr>
            <a:picLocks noChangeAspect="1"/>
          </p:cNvPicPr>
          <p:nvPr/>
        </p:nvPicPr>
        <p:blipFill>
          <a:blip r:embed="rId2"/>
          <a:stretch>
            <a:fillRect/>
          </a:stretch>
        </p:blipFill>
        <p:spPr>
          <a:xfrm>
            <a:off x="9672319" y="294878"/>
            <a:ext cx="2172883" cy="21011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57975" y="549275"/>
            <a:ext cx="4848225" cy="1706245"/>
          </a:xfrm>
        </p:spPr>
        <p:txBody>
          <a:bodyPr>
            <a:noAutofit/>
          </a:bodyPr>
          <a:lstStyle/>
          <a:p>
            <a:pPr algn="ctr"/>
            <a:r>
              <a:rPr lang="el-GR" sz="2800" b="1" dirty="0">
                <a:effectLst/>
                <a:latin typeface="Calibri" panose="020F0502020204030204" pitchFamily="34" charset="0"/>
                <a:cs typeface="Calibri" panose="020F0502020204030204" pitchFamily="34" charset="0"/>
              </a:rPr>
              <a:t>Η ΔΙΕΘΝΗΣ ΣΥΜΒΑΣΗ ΓΙΑ ΤΑ </a:t>
            </a:r>
            <a:br>
              <a:rPr lang="el-GR" sz="2800" dirty="0">
                <a:latin typeface="Calibri" panose="020F0502020204030204" pitchFamily="34" charset="0"/>
                <a:cs typeface="Calibri" panose="020F0502020204030204" pitchFamily="34" charset="0"/>
              </a:rPr>
            </a:br>
            <a:r>
              <a:rPr lang="el-GR" sz="2800" b="1" dirty="0">
                <a:effectLst/>
                <a:latin typeface="Calibri" panose="020F0502020204030204" pitchFamily="34" charset="0"/>
                <a:cs typeface="Calibri" panose="020F0502020204030204" pitchFamily="34" charset="0"/>
              </a:rPr>
              <a:t>ΔΙΚΑΙΩΜΑΤΑ ΤΟΥ ΠΑΙΔΙΟΥ (ΔΣΔΠ)</a:t>
            </a:r>
            <a:endParaRPr lang="el-GR" sz="2800" dirty="0">
              <a:latin typeface="Calibri" panose="020F0502020204030204" pitchFamily="34" charset="0"/>
              <a:cs typeface="Calibri" panose="020F0502020204030204" pitchFamily="34" charset="0"/>
            </a:endParaRPr>
          </a:p>
        </p:txBody>
      </p:sp>
      <p:sp>
        <p:nvSpPr>
          <p:cNvPr id="4" name="Θέση κειμένου 3"/>
          <p:cNvSpPr>
            <a:spLocks noGrp="1"/>
          </p:cNvSpPr>
          <p:nvPr>
            <p:ph type="body" sz="half" idx="2"/>
          </p:nvPr>
        </p:nvSpPr>
        <p:spPr>
          <a:xfrm>
            <a:off x="6657974" y="3826933"/>
            <a:ext cx="4848225" cy="1905652"/>
          </a:xfrm>
        </p:spPr>
        <p:txBody>
          <a:bodyPr>
            <a:normAutofit/>
          </a:bodyPr>
          <a:lstStyle/>
          <a:p>
            <a:pPr algn="ctr"/>
            <a:r>
              <a:rPr lang="el-GR" sz="2800" dirty="0"/>
              <a:t>Το σημαντικότερο νομοθέτημα διεθνώς για την προστασία του παιδιού</a:t>
            </a:r>
            <a:endParaRPr lang="el-GR" sz="2800" dirty="0"/>
          </a:p>
        </p:txBody>
      </p:sp>
      <p:sp>
        <p:nvSpPr>
          <p:cNvPr id="7" name="Βέλος: Κάτω 6"/>
          <p:cNvSpPr/>
          <p:nvPr/>
        </p:nvSpPr>
        <p:spPr>
          <a:xfrm>
            <a:off x="8864600" y="2734733"/>
            <a:ext cx="364067" cy="846667"/>
          </a:xfrm>
          <a:prstGeom prst="downArrow">
            <a:avLst/>
          </a:prstGeom>
          <a:blipFill>
            <a:blip r:embed="rId1"/>
            <a:tile tx="0" ty="0" sx="100000" sy="100000" flip="none" algn="tl"/>
          </a:bli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14" name="Θέση εικόνας 13"/>
          <p:cNvPicPr>
            <a:picLocks noGrp="1" noChangeAspect="1"/>
          </p:cNvPicPr>
          <p:nvPr>
            <p:ph type="pic" idx="1"/>
          </p:nvPr>
        </p:nvPicPr>
        <p:blipFill>
          <a:blip r:embed="rId2"/>
          <a:srcRect l="16585" r="16585"/>
          <a:stretch>
            <a:fillRect/>
          </a:stretch>
        </p:blipFill>
        <p:spPr>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96383" y="846668"/>
            <a:ext cx="4248150" cy="1236132"/>
          </a:xfrm>
        </p:spPr>
        <p:txBody>
          <a:bodyPr rtlCol="0"/>
          <a:lstStyle/>
          <a:p>
            <a:pPr algn="ctr" rtl="0"/>
            <a:r>
              <a:rPr lang="el-GR" dirty="0" err="1"/>
              <a:t>Διεθνησ</a:t>
            </a:r>
            <a:r>
              <a:rPr lang="el-GR" dirty="0"/>
              <a:t> </a:t>
            </a:r>
            <a:r>
              <a:rPr lang="el-GR" dirty="0" err="1"/>
              <a:t>συμβαση</a:t>
            </a:r>
            <a:r>
              <a:rPr lang="el-GR" dirty="0"/>
              <a:t> για τα </a:t>
            </a:r>
            <a:r>
              <a:rPr lang="el-GR" dirty="0" err="1"/>
              <a:t>δικαιωματα</a:t>
            </a:r>
            <a:r>
              <a:rPr lang="el-GR" dirty="0"/>
              <a:t> του </a:t>
            </a:r>
            <a:r>
              <a:rPr lang="el-GR" dirty="0" err="1"/>
              <a:t>παιδιου</a:t>
            </a:r>
            <a:r>
              <a:rPr lang="el-GR" dirty="0"/>
              <a:t> (</a:t>
            </a:r>
            <a:r>
              <a:rPr lang="el-GR" dirty="0" err="1"/>
              <a:t>δσδπ</a:t>
            </a:r>
            <a:r>
              <a:rPr lang="el-GR" dirty="0"/>
              <a:t>)</a:t>
            </a:r>
            <a:endParaRPr lang="el-GR" dirty="0"/>
          </a:p>
        </p:txBody>
      </p:sp>
      <p:sp>
        <p:nvSpPr>
          <p:cNvPr id="4" name="Θέση κειμένου 3"/>
          <p:cNvSpPr>
            <a:spLocks noGrp="1"/>
          </p:cNvSpPr>
          <p:nvPr>
            <p:ph type="body" sz="half" idx="2"/>
          </p:nvPr>
        </p:nvSpPr>
        <p:spPr>
          <a:xfrm>
            <a:off x="152400" y="2540001"/>
            <a:ext cx="5080000" cy="3691466"/>
          </a:xfrm>
        </p:spPr>
        <p:txBody>
          <a:bodyPr rtlCol="0">
            <a:normAutofit/>
          </a:bodyPr>
          <a:lstStyle/>
          <a:p>
            <a:pPr algn="l" rtl="0"/>
            <a:r>
              <a:rPr lang="el-GR" b="1" dirty="0"/>
              <a:t>Άρθρο 19</a:t>
            </a:r>
            <a:r>
              <a:rPr lang="el-GR" dirty="0"/>
              <a:t>:</a:t>
            </a:r>
            <a:r>
              <a:rPr lang="el-GR" dirty="0">
                <a:latin typeface="Calibri" panose="020F0502020204030204" pitchFamily="34" charset="0"/>
                <a:cs typeface="Calibri" panose="020F0502020204030204" pitchFamily="34" charset="0"/>
              </a:rPr>
              <a:t> Το κράτος λαμβάνει όλα τα απαραίτητα (νομοθετικά, διοικητικά, κοινωνικά, εκπαιδευτικά) μέτρα για την προστασία του παιδιού από κάθε μορφής σωματική ή πνευματική βία και προσβολή, εγκατάλειψη ή παραμέληση, κακή μεταχείριση ή εκμετάλλευση, συμπεριλαμβανομένης της σεξουαλικής βίας, κατά το χρόνο που βρίσκεται υπό την επιμέλεια των γονέων του, του νόμιμου εκπροσώπου του ή οποιουδήποτε άλλου προσώπου στο οποίο το έχουν εμπιστευθεί. </a:t>
            </a:r>
            <a:endParaRPr lang="el-GR" dirty="0">
              <a:latin typeface="Calibri" panose="020F0502020204030204" pitchFamily="34" charset="0"/>
              <a:cs typeface="Calibri" panose="020F0502020204030204" pitchFamily="34" charset="0"/>
            </a:endParaRPr>
          </a:p>
        </p:txBody>
      </p:sp>
      <p:pic>
        <p:nvPicPr>
          <p:cNvPr id="8" name="Θέση περιεχομένου 7"/>
          <p:cNvPicPr>
            <a:picLocks noGrp="1" noChangeAspect="1"/>
          </p:cNvPicPr>
          <p:nvPr>
            <p:ph idx="1"/>
          </p:nvPr>
        </p:nvPicPr>
        <p:blipFill>
          <a:blip r:embed="rId1"/>
          <a:stretch>
            <a:fillRect/>
          </a:stretch>
        </p:blipFill>
        <p:spPr>
          <a:xfrm>
            <a:off x="5467719" y="846668"/>
            <a:ext cx="6470084" cy="474820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5543" y="414869"/>
            <a:ext cx="10840913" cy="2844798"/>
          </a:xfrm>
        </p:spPr>
        <p:txBody>
          <a:bodyPr>
            <a:normAutofit fontScale="90000"/>
          </a:bodyPr>
          <a:lstStyle/>
          <a:p>
            <a:pPr marL="0" marR="0" lvl="0" indent="0" algn="ctr" defTabSz="457200" rtl="0" eaLnBrk="1" fontAlgn="auto" latinLnBrk="0" hangingPunct="1">
              <a:lnSpc>
                <a:spcPct val="100000"/>
              </a:lnSpc>
              <a:spcBef>
                <a:spcPts val="0"/>
              </a:spcBef>
              <a:spcAft>
                <a:spcPts val="1000"/>
              </a:spcAft>
              <a:buClr>
                <a:prstClr val="white"/>
              </a:buClr>
              <a:buSzPct val="100000"/>
              <a:buFont typeface="Arial" panose="020B0604020202020204"/>
              <a:buNone/>
              <a:defRPr/>
            </a:pPr>
            <a:r>
              <a:rPr lang="el-GR" sz="4000" dirty="0">
                <a:latin typeface="Arial" panose="020B0604020202020204" pitchFamily="34" charset="0"/>
                <a:cs typeface="Arial" panose="020B0604020202020204" pitchFamily="34" charset="0"/>
              </a:rPr>
              <a:t>Ν. 5029/2023</a:t>
            </a:r>
            <a:br>
              <a:rPr lang="el-GR" sz="4800" dirty="0">
                <a:latin typeface="Arial" panose="020B0604020202020204" pitchFamily="34" charset="0"/>
                <a:cs typeface="Arial" panose="020B0604020202020204" pitchFamily="34" charset="0"/>
              </a:rPr>
            </a:br>
            <a:r>
              <a:rPr lang="el-GR" altLang="en-US" sz="2200" dirty="0">
                <a:effectLst/>
                <a:latin typeface="Calibri" panose="020F0502020204030204" pitchFamily="34" charset="0"/>
                <a:cs typeface="Calibri" panose="020F0502020204030204" pitchFamily="34" charset="0"/>
              </a:rPr>
              <a:t>“</a:t>
            </a:r>
            <a:r>
              <a:rPr lang="el-GR" sz="2200" dirty="0">
                <a:effectLst/>
                <a:latin typeface="Calibri" panose="020F0502020204030204" pitchFamily="34" charset="0"/>
                <a:cs typeface="Calibri" panose="020F0502020204030204" pitchFamily="34" charset="0"/>
              </a:rPr>
              <a:t>Ζούμε Αρμονικά Μαζί - Σπάμε τη Σιωπή”: Ρυθμίσεις για την πρόληψη και αντιμετώπιση της βίας και του εκφοβισμού στα σχολεία και άλλες διατάξεις </a:t>
            </a:r>
            <a:br>
              <a:rPr lang="el-GR" sz="2200" dirty="0">
                <a:effectLst/>
                <a:latin typeface="Calibri" panose="020F0502020204030204" pitchFamily="34" charset="0"/>
                <a:cs typeface="Calibri" panose="020F0502020204030204" pitchFamily="34" charset="0"/>
              </a:rPr>
            </a:br>
            <a:br>
              <a:rPr lang="el-GR" sz="2200" dirty="0">
                <a:effectLst/>
                <a:latin typeface="Calibri" panose="020F0502020204030204" pitchFamily="34" charset="0"/>
                <a:cs typeface="Calibri" panose="020F0502020204030204" pitchFamily="34" charset="0"/>
              </a:rPr>
            </a:br>
            <a:r>
              <a:rPr kumimoji="0" lang="el-GR" sz="2200" b="0" i="0" u="none" strike="noStrike" kern="1200" cap="none" spc="0" normalizeH="0" baseline="0" noProof="0" dirty="0">
                <a:ln w="3175" cmpd="sng">
                  <a:noFill/>
                </a:ln>
                <a:solidFill>
                  <a:prstClr val="white"/>
                </a:solidFill>
                <a:effectLst/>
                <a:uLnTx/>
                <a:uFillTx/>
                <a:latin typeface="Calibri" panose="020F0502020204030204" pitchFamily="34" charset="0"/>
                <a:ea typeface="+mn-ea"/>
                <a:cs typeface="Calibri" panose="020F0502020204030204" pitchFamily="34" charset="0"/>
              </a:rPr>
              <a:t>Δημιουργία και λειτουργία Ειδικής Ψηφιακής Πλατφόρμας για την αντιμετώπιση </a:t>
            </a:r>
            <a:r>
              <a:rPr kumimoji="0" lang="el-GR" sz="2200" b="0" i="0" u="none" strike="noStrike" kern="1200" cap="none" spc="0" normalizeH="0" baseline="0" noProof="0" dirty="0" err="1">
                <a:ln w="3175" cmpd="sng">
                  <a:noFill/>
                </a:ln>
                <a:solidFill>
                  <a:prstClr val="white"/>
                </a:solidFill>
                <a:effectLst/>
                <a:uLnTx/>
                <a:uFillTx/>
                <a:latin typeface="Calibri" panose="020F0502020204030204" pitchFamily="34" charset="0"/>
                <a:ea typeface="+mn-ea"/>
                <a:cs typeface="Calibri" panose="020F0502020204030204" pitchFamily="34" charset="0"/>
              </a:rPr>
              <a:t>ενδοσχολικής</a:t>
            </a:r>
            <a:r>
              <a:rPr kumimoji="0" lang="el-GR" sz="2200" b="0" i="0" u="none" strike="noStrike" kern="1200" cap="none" spc="0" normalizeH="0" baseline="0" noProof="0" dirty="0">
                <a:ln w="3175" cmpd="sng">
                  <a:noFill/>
                </a:ln>
                <a:solidFill>
                  <a:prstClr val="white"/>
                </a:solidFill>
                <a:effectLst/>
                <a:uLnTx/>
                <a:uFillTx/>
                <a:latin typeface="Calibri" panose="020F0502020204030204" pitchFamily="34" charset="0"/>
                <a:ea typeface="+mn-ea"/>
                <a:cs typeface="Calibri" panose="020F0502020204030204" pitchFamily="34" charset="0"/>
              </a:rPr>
              <a:t> βίας και φαινομένων εκφοβισμού</a:t>
            </a:r>
            <a:r>
              <a:rPr kumimoji="0" lang="el-GR" sz="2200" b="0" i="0" u="none" strike="noStrike" kern="1200" cap="none" spc="0" normalizeH="0" baseline="0" noProof="0" dirty="0">
                <a:ln w="3175" cmpd="sng">
                  <a:noFill/>
                </a:ln>
                <a:solidFill>
                  <a:prstClr val="white"/>
                </a:solidFill>
                <a:effectLst/>
                <a:uLnTx/>
                <a:uFillTx/>
                <a:latin typeface="MyriadPro"/>
                <a:ea typeface="+mn-ea"/>
                <a:cs typeface="+mn-cs"/>
              </a:rPr>
              <a:t> .</a:t>
            </a:r>
            <a:br>
              <a:rPr kumimoji="0" lang="el-GR" sz="2200" b="0" i="0" u="none" strike="noStrike" kern="1200" cap="none" spc="0" normalizeH="0" baseline="0" noProof="0" dirty="0">
                <a:ln w="3175" cmpd="sng">
                  <a:noFill/>
                </a:ln>
                <a:solidFill>
                  <a:prstClr val="white"/>
                </a:solidFill>
                <a:effectLst/>
                <a:uLnTx/>
                <a:uFillTx/>
                <a:latin typeface="MyriadPro"/>
                <a:ea typeface="+mn-ea"/>
                <a:cs typeface="+mn-cs"/>
              </a:rPr>
            </a:br>
            <a:br>
              <a:rPr lang="en-US" sz="2200" dirty="0">
                <a:effectLst/>
                <a:latin typeface="MyriadPro"/>
              </a:rPr>
            </a:br>
            <a:r>
              <a:rPr lang="el-GR" sz="2000" dirty="0">
                <a:effectLst/>
                <a:latin typeface="Calibri" panose="020F0502020204030204" pitchFamily="34" charset="0"/>
                <a:cs typeface="Calibri" panose="020F0502020204030204" pitchFamily="34" charset="0"/>
              </a:rPr>
              <a:t>ΦΕΚ Β 2176_24_35692/ΓΔ4 8/4/2024 ΚΥΑ</a:t>
            </a:r>
            <a:endParaRPr lang="el-GR" sz="2000" dirty="0">
              <a:latin typeface="Calibri" panose="020F0502020204030204" pitchFamily="34" charset="0"/>
              <a:cs typeface="Calibri" panose="020F0502020204030204" pitchFamily="34" charset="0"/>
            </a:endParaRPr>
          </a:p>
        </p:txBody>
      </p:sp>
      <p:sp>
        <p:nvSpPr>
          <p:cNvPr id="3" name="Θέση κειμένου 2"/>
          <p:cNvSpPr>
            <a:spLocks noGrp="1"/>
          </p:cNvSpPr>
          <p:nvPr>
            <p:ph type="body" idx="1"/>
          </p:nvPr>
        </p:nvSpPr>
        <p:spPr>
          <a:xfrm>
            <a:off x="457201" y="3598334"/>
            <a:ext cx="10840914" cy="3031066"/>
          </a:xfrm>
        </p:spPr>
        <p:txBody>
          <a:bodyPr>
            <a:normAutofit lnSpcReduction="10000"/>
          </a:bodyPr>
          <a:lstStyle/>
          <a:p>
            <a:r>
              <a:rPr lang="el-GR" b="1" dirty="0">
                <a:ln w="3175" cmpd="sng">
                  <a:noFill/>
                </a:ln>
                <a:latin typeface="Calibri" panose="020F0502020204030204" pitchFamily="34" charset="0"/>
                <a:ea typeface="+mj-ea"/>
                <a:cs typeface="Calibri" panose="020F0502020204030204" pitchFamily="34" charset="0"/>
              </a:rPr>
              <a:t>ΧΡΗΣΙΜΟΙ ΙΣΤΟΤΟΠΟΙ</a:t>
            </a:r>
            <a:endParaRPr lang="en-US" b="1" dirty="0">
              <a:ln w="3175" cmpd="sng">
                <a:noFill/>
              </a:ln>
              <a:latin typeface="Calibri" panose="020F0502020204030204" pitchFamily="34" charset="0"/>
              <a:ea typeface="+mj-ea"/>
              <a:cs typeface="Calibri" panose="020F0502020204030204" pitchFamily="34" charset="0"/>
            </a:endParaRPr>
          </a:p>
          <a:p>
            <a:endParaRPr lang="el-GR" dirty="0">
              <a:ln w="3175" cmpd="sng">
                <a:noFill/>
              </a:ln>
              <a:latin typeface="MyriadPro"/>
              <a:ea typeface="+mj-ea"/>
              <a:cs typeface="+mj-cs"/>
            </a:endParaRPr>
          </a:p>
          <a:p>
            <a:r>
              <a:rPr lang="en-US" sz="3600" b="1" dirty="0">
                <a:ln w="3175" cmpd="sng">
                  <a:noFill/>
                </a:ln>
                <a:latin typeface="Calibri" panose="020F0502020204030204" pitchFamily="34" charset="0"/>
                <a:ea typeface="+mj-ea"/>
                <a:cs typeface="Calibri" panose="020F0502020204030204" pitchFamily="34" charset="0"/>
                <a:hlinkClick r:id="rId1"/>
              </a:rPr>
              <a:t>https://stop-bullying.gov.gr/</a:t>
            </a:r>
            <a:endParaRPr lang="en-US" sz="3600" b="1" dirty="0">
              <a:ln w="3175" cmpd="sng">
                <a:noFill/>
              </a:ln>
              <a:latin typeface="Calibri" panose="020F0502020204030204" pitchFamily="34" charset="0"/>
              <a:ea typeface="+mj-ea"/>
              <a:cs typeface="Calibri" panose="020F0502020204030204" pitchFamily="34" charset="0"/>
            </a:endParaRPr>
          </a:p>
          <a:p>
            <a:endParaRPr lang="en-US" sz="3600" b="1" dirty="0">
              <a:ln w="3175" cmpd="sng">
                <a:noFill/>
              </a:ln>
              <a:latin typeface="Calibri" panose="020F0502020204030204" pitchFamily="34" charset="0"/>
              <a:ea typeface="+mj-ea"/>
              <a:cs typeface="Calibri" panose="020F0502020204030204" pitchFamily="34" charset="0"/>
            </a:endParaRPr>
          </a:p>
          <a:p>
            <a:r>
              <a:rPr lang="en-US" sz="3600" b="1" dirty="0">
                <a:ln w="3175" cmpd="sng">
                  <a:noFill/>
                </a:ln>
                <a:latin typeface="Calibri" panose="020F0502020204030204" pitchFamily="34" charset="0"/>
                <a:ea typeface="+mj-ea"/>
                <a:cs typeface="Calibri" panose="020F0502020204030204" pitchFamily="34" charset="0"/>
                <a:hlinkClick r:id="rId2"/>
              </a:rPr>
              <a:t>http://stop-bullying.gov.gr/investigate</a:t>
            </a:r>
            <a:endParaRPr lang="en-US" sz="3600" b="1" dirty="0">
              <a:ln w="3175" cmpd="sng">
                <a:noFill/>
              </a:ln>
              <a:latin typeface="Calibri" panose="020F0502020204030204" pitchFamily="34" charset="0"/>
              <a:ea typeface="+mj-ea"/>
              <a:cs typeface="Calibri" panose="020F0502020204030204" pitchFamily="34" charset="0"/>
            </a:endParaRPr>
          </a:p>
          <a:p>
            <a:endParaRPr lang="el-GR" sz="3600" b="1" dirty="0">
              <a:ln w="3175" cmpd="sng">
                <a:noFill/>
              </a:ln>
              <a:latin typeface="Calibri" panose="020F0502020204030204" pitchFamily="34" charset="0"/>
              <a:ea typeface="+mj-ea"/>
              <a:cs typeface="Calibri" panose="020F0502020204030204" pitchFamily="34" charset="0"/>
            </a:endParaRPr>
          </a:p>
          <a:p>
            <a:endParaRPr lang="el-GR" dirty="0">
              <a:ln w="3175" cmpd="sng">
                <a:noFill/>
              </a:ln>
              <a:latin typeface="MyriadPro"/>
              <a:ea typeface="+mj-ea"/>
              <a:cs typeface="+mj-cs"/>
            </a:endParaRPr>
          </a:p>
          <a:p>
            <a:endParaRPr lang="el-GR" dirty="0">
              <a:ln w="3175" cmpd="sng">
                <a:noFill/>
              </a:ln>
              <a:latin typeface="MyriadPro"/>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stretch>
            <a:fillRect/>
          </a:stretch>
        </p:blipFill>
        <p:spPr>
          <a:xfrm>
            <a:off x="47238" y="491067"/>
            <a:ext cx="12092915" cy="59244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stretch>
            <a:fillRect/>
          </a:stretch>
        </p:blipFill>
        <p:spPr>
          <a:xfrm>
            <a:off x="537362" y="1498600"/>
            <a:ext cx="10527359" cy="458595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stretch>
            <a:fillRect/>
          </a:stretch>
        </p:blipFill>
        <p:spPr>
          <a:xfrm>
            <a:off x="54523" y="245533"/>
            <a:ext cx="12044344" cy="644595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Ουράνιο">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Διάσημο συμβάν σε παρουσίαση ιστορικών γεγονότων</Template>
  <TotalTime>0</TotalTime>
  <Words>12144</Words>
  <Application>WPS Presentation</Application>
  <PresentationFormat>Ευρεία οθόνη</PresentationFormat>
  <Paragraphs>280</Paragraphs>
  <Slides>31</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31</vt:i4>
      </vt:variant>
    </vt:vector>
  </HeadingPairs>
  <TitlesOfParts>
    <vt:vector size="46" baseType="lpstr">
      <vt:lpstr>Arial</vt:lpstr>
      <vt:lpstr>SimSun</vt:lpstr>
      <vt:lpstr>Wingdings</vt:lpstr>
      <vt:lpstr>Arial</vt:lpstr>
      <vt:lpstr>Calibri</vt:lpstr>
      <vt:lpstr>Calibri-Bold</vt:lpstr>
      <vt:lpstr>Segoe Print</vt:lpstr>
      <vt:lpstr>MyriadPro</vt:lpstr>
      <vt:lpstr>Times New Roman</vt:lpstr>
      <vt:lpstr>Corbel</vt:lpstr>
      <vt:lpstr>Microsoft YaHei</vt:lpstr>
      <vt:lpstr>Arial Unicode MS</vt:lpstr>
      <vt:lpstr>Calibri</vt:lpstr>
      <vt:lpstr>Wingdings 3</vt:lpstr>
      <vt:lpstr>Ουράνιο</vt:lpstr>
      <vt:lpstr>Ενδοσχολικη βια και εκφοβισμοσ (ε.βι.ε)</vt:lpstr>
      <vt:lpstr>Τετραμελής Ομάδα Δράσης για την Πρόληψη και Αντιμετώπιση της Ενδοσχολικής  Βίας και του Εκφοβισμού Διεύθυνση  Πρωτοβάθμιας Σερρών</vt:lpstr>
      <vt:lpstr>ΔΟΜΗ ΕΙΣΗΓΗΣΗΣ</vt:lpstr>
      <vt:lpstr>Η ΔΙΕΘΝΗΣ ΣΥΜΒΑΣΗ ΓΙΑ ΤΑ  ΔΙΚΑΙΩΜΑΤΑ ΤΟΥ ΠΑΙΔΙΟΥ (ΔΣΔΠ)</vt:lpstr>
      <vt:lpstr>Διεθνησ συμβαση για τα δικαιωματα του παιδιου (δσδπ)</vt:lpstr>
      <vt:lpstr>Ν. 5029/2023 « “Ζούμε Αρμονικά Μαζί - Σπάμε τη Σιωπή”: Ρυθμίσεις για την πρόληψη και αντιμετώπιση της βίας και του εκφοβισμού στα σχολεία και άλλες διατάξεις »   Δημιουργία και λειτουργία Ειδικής Ψηφιακής Πλατφόρμας για την αντιμετώπιση ενδοσχολικής βίας και φαινομένων εκφοβισμού .  ΦΕΚ Β 2176_24_35692/ΓΔ4 8/4/2024 ΚΥΑ</vt:lpstr>
      <vt:lpstr>PowerPoint 演示文稿</vt:lpstr>
      <vt:lpstr>PowerPoint 演示文稿</vt:lpstr>
      <vt:lpstr>PowerPoint 演示文稿</vt:lpstr>
      <vt:lpstr>Ν. 5029 Ορισμοσ</vt:lpstr>
      <vt:lpstr>PowerPoint 演示文稿</vt:lpstr>
      <vt:lpstr>ΧΑΡΑΚΤΗΡΙΣΤΙΚΑ Της ε.βι.ε</vt:lpstr>
      <vt:lpstr>PowerPoint 演示文稿</vt:lpstr>
      <vt:lpstr>ΜΟΡΦΕΣ ΤΗΣ ΕΝΔΟΣΧΟΛΙΚΗΣ ΒΙΑΣ ΚΑΙ ΤΟΥ ΕΚΦΟΒΙΣΜΟΥ</vt:lpstr>
      <vt:lpstr>ΔιαδικτυακΗ: ΙΔΑΙΤΕΡΑ ΚΡΙΣΙΜΗ ΓΙΑΤΙ ΔΕΝ ΛΑΜΒΑΝΕΙ ΧΩΡΑ ΣΕ ΦΥΣΙΚΟ ΠΕΔΙΟ</vt:lpstr>
      <vt:lpstr>PowerPoint 演示文稿</vt:lpstr>
      <vt:lpstr>PowerPoint 演示文稿</vt:lpstr>
      <vt:lpstr>Το 2022, πανελλήνιο αντιπροσωπευτικό δείγμα 6.250 μαθητών 11, 13 και 15 ετών που συμμετείχαν στη σχολική έρευνα του ΕΠΙΨΥ με τίτλο «πανελλήνια έρευνα για τις συμπεριφορές που συνδέονται με την υγεία των εφήβων-μαθητών» ρωτήθηκαν -μεταξύ άλλων- για την ενδεχόμενη εμπλοκή τους σε βίαιους καυγάδες και σε περιστατικά εκφοβισμού (bullying) στο σχολείο ή ηλεκτρονικά (cyber-bullying), καθώς και για τα είδη εκφοβισμού. </vt:lpstr>
      <vt:lpstr>ΑΙΤΙΟΛΟΓΙΚΟΙ ΠΑΡΑΓΟΝΤΕΣ</vt:lpstr>
      <vt:lpstr>ΡΟΛΟΙ ΣΤΗΝ ΕΝΔΟΣΧΟΛΙΚΗ ΒΙΑ ΚΑΙ ΕΚΦΟΒΙΣΜΟ</vt:lpstr>
      <vt:lpstr>Χαρακτηριστικα θυτη</vt:lpstr>
      <vt:lpstr>Χαρακτηριστικα θυματοσ</vt:lpstr>
      <vt:lpstr>ΣΟΒΑΡΕΣ ΟΙ ΕΠΙΠΤΩΣΕΙΣ ΑΠΟ ΤΟΝ ΣΧΟΛΙΚΟ ΕΚΦΟΒΙΣΜΟ Για το θυμα</vt:lpstr>
      <vt:lpstr>ΣΟΒΑΡΕΣ ΟΙ ΕΠΙΠΤΩΣΕΙΣ ΑΠΟ ΤΟΝ ΣΧΟΛΙΚΟ ΕΚΦΟΒΙΣΜΟ Για τον θυτη</vt:lpstr>
      <vt:lpstr>ΣΟΒΑΡΕΣ ΟΙ ΕΠΙΠΤΩΣΕΙΣ ΑΠΟ ΤΟΝ ΣΧΟΛΙΚΟ ΕΚΦΟΒΙΣΜΟ Για το σχολειο</vt:lpstr>
      <vt:lpstr>Πωσ καταλαβαινω οτι ενα παιδι εκφοβιζεται;</vt:lpstr>
      <vt:lpstr>PowerPoint 演示文稿</vt:lpstr>
      <vt:lpstr>Μυθοι για τον εκφοβισμο…….</vt:lpstr>
      <vt:lpstr>Πεδια δρασησ για την αντιμετωπιση της ε.βι.ε. το μοντελο των 4 επιπεδων</vt:lpstr>
      <vt:lpstr>πηγεσ</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Margarita Karamanaki</dc:creator>
  <cp:lastModifiedBy>Margarita Karamanaki</cp:lastModifiedBy>
  <cp:revision>59</cp:revision>
  <dcterms:created xsi:type="dcterms:W3CDTF">2024-09-26T06:06:00Z</dcterms:created>
  <dcterms:modified xsi:type="dcterms:W3CDTF">2024-10-17T14:11:09Z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7DBD3AEA3DEA4DFDB5CE5085FA456D98_12</vt:lpwstr>
  </property>
  <property fmtid="{D5CDD505-2E9C-101B-9397-08002B2CF9AE}" pid="3" name="KSOProductBuildVer">
    <vt:lpwstr>1033-12.2.0.18165</vt:lpwstr>
  </property>
</Properties>
</file>